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461" r:id="rId5"/>
    <p:sldId id="462" r:id="rId6"/>
    <p:sldId id="451" r:id="rId7"/>
    <p:sldId id="457" r:id="rId8"/>
    <p:sldId id="459" r:id="rId9"/>
    <p:sldId id="460" r:id="rId10"/>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6756"/>
    <a:srgbClr val="706F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E2FF59-F57B-4C62-B9CE-4247ED6FF525}" v="50" dt="2020-06-24T07:15:21.758"/>
    <p1510:client id="{60F300CE-C837-4A5F-8AEB-7837C5B6F447}" v="6" dt="2020-06-24T08:21:08.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4660"/>
  </p:normalViewPr>
  <p:slideViewPr>
    <p:cSldViewPr snapToGrid="0">
      <p:cViewPr varScale="1">
        <p:scale>
          <a:sx n="60" d="100"/>
          <a:sy n="60" d="100"/>
        </p:scale>
        <p:origin x="2947"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B2001D-68BF-4CB5-9FB7-E824B872401B}" type="datetimeFigureOut">
              <a:rPr lang="en-GB" smtClean="0"/>
              <a:t>24/06/2020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6E4A2-FBB8-4D72-BF5C-DEE286A85BBA}" type="slidenum">
              <a:rPr lang="en-GB" smtClean="0"/>
              <a:t>‹#›</a:t>
            </a:fld>
            <a:endParaRPr lang="en-GB"/>
          </a:p>
        </p:txBody>
      </p:sp>
    </p:spTree>
    <p:extLst>
      <p:ext uri="{BB962C8B-B14F-4D97-AF65-F5344CB8AC3E}">
        <p14:creationId xmlns:p14="http://schemas.microsoft.com/office/powerpoint/2010/main" val="3388529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9">
            <a:extLst>
              <a:ext uri="{FF2B5EF4-FFF2-40B4-BE49-F238E27FC236}">
                <a16:creationId xmlns:a16="http://schemas.microsoft.com/office/drawing/2014/main" id="{5E4B0BA5-8FDD-4A4A-91F2-292223983B0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9pPr>
          </a:lstStyle>
          <a:p>
            <a:pPr>
              <a:spcBef>
                <a:spcPct val="0"/>
              </a:spcBef>
              <a:buClrTx/>
              <a:buFontTx/>
              <a:buNone/>
            </a:pPr>
            <a:fld id="{2B4FC337-B77C-4307-A518-6DAA054C4B35}" type="slidenum">
              <a:rPr lang="en-GB" altLang="en-US" sz="1300"/>
              <a:pPr>
                <a:spcBef>
                  <a:spcPct val="0"/>
                </a:spcBef>
                <a:buClrTx/>
                <a:buFontTx/>
                <a:buNone/>
              </a:pPr>
              <a:t>1</a:t>
            </a:fld>
            <a:endParaRPr lang="en-GB" altLang="en-US" sz="1300"/>
          </a:p>
        </p:txBody>
      </p:sp>
      <p:sp>
        <p:nvSpPr>
          <p:cNvPr id="5123" name="Rectangle 1">
            <a:extLst>
              <a:ext uri="{FF2B5EF4-FFF2-40B4-BE49-F238E27FC236}">
                <a16:creationId xmlns:a16="http://schemas.microsoft.com/office/drawing/2014/main" id="{BD94431D-8FBB-4607-96BE-6B6AE2561B9B}"/>
              </a:ext>
            </a:extLst>
          </p:cNvPr>
          <p:cNvSpPr>
            <a:spLocks noGrp="1" noRot="1" noChangeAspect="1" noChangeArrowheads="1" noTextEdit="1"/>
          </p:cNvSpPr>
          <p:nvPr>
            <p:ph type="sldImg"/>
          </p:nvPr>
        </p:nvSpPr>
        <p:spPr>
          <a:xfrm>
            <a:off x="2109788" y="754063"/>
            <a:ext cx="2576512" cy="3722687"/>
          </a:xfrm>
          <a:solidFill>
            <a:srgbClr val="FFFFFF"/>
          </a:solidFill>
          <a:ln>
            <a:solidFill>
              <a:srgbClr val="000000"/>
            </a:solidFill>
            <a:miter lim="800000"/>
            <a:headEnd/>
            <a:tailEnd/>
          </a:ln>
        </p:spPr>
      </p:sp>
      <p:sp>
        <p:nvSpPr>
          <p:cNvPr id="5124" name="Rectangle 2">
            <a:extLst>
              <a:ext uri="{FF2B5EF4-FFF2-40B4-BE49-F238E27FC236}">
                <a16:creationId xmlns:a16="http://schemas.microsoft.com/office/drawing/2014/main" id="{C6217D36-9172-4980-AE2D-06CD88983E21}"/>
              </a:ext>
            </a:extLst>
          </p:cNvPr>
          <p:cNvSpPr>
            <a:spLocks noGrp="1" noChangeArrowheads="1"/>
          </p:cNvSpPr>
          <p:nvPr>
            <p:ph type="body" idx="1"/>
          </p:nvPr>
        </p:nvSpPr>
        <p:spPr>
          <a:xfrm>
            <a:off x="679450" y="4716463"/>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96" tIns="41898" rIns="83796" bIns="41898"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4946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9">
            <a:extLst>
              <a:ext uri="{FF2B5EF4-FFF2-40B4-BE49-F238E27FC236}">
                <a16:creationId xmlns:a16="http://schemas.microsoft.com/office/drawing/2014/main" id="{5E4B0BA5-8FDD-4A4A-91F2-292223983B0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9pPr>
          </a:lstStyle>
          <a:p>
            <a:pPr>
              <a:spcBef>
                <a:spcPct val="0"/>
              </a:spcBef>
              <a:buClrTx/>
              <a:buFontTx/>
              <a:buNone/>
            </a:pPr>
            <a:fld id="{2B4FC337-B77C-4307-A518-6DAA054C4B35}" type="slidenum">
              <a:rPr lang="en-GB" altLang="en-US" sz="1300"/>
              <a:pPr>
                <a:spcBef>
                  <a:spcPct val="0"/>
                </a:spcBef>
                <a:buClrTx/>
                <a:buFontTx/>
                <a:buNone/>
              </a:pPr>
              <a:t>2</a:t>
            </a:fld>
            <a:endParaRPr lang="en-GB" altLang="en-US" sz="1300"/>
          </a:p>
        </p:txBody>
      </p:sp>
      <p:sp>
        <p:nvSpPr>
          <p:cNvPr id="5123" name="Rectangle 1">
            <a:extLst>
              <a:ext uri="{FF2B5EF4-FFF2-40B4-BE49-F238E27FC236}">
                <a16:creationId xmlns:a16="http://schemas.microsoft.com/office/drawing/2014/main" id="{BD94431D-8FBB-4607-96BE-6B6AE2561B9B}"/>
              </a:ext>
            </a:extLst>
          </p:cNvPr>
          <p:cNvSpPr>
            <a:spLocks noGrp="1" noRot="1" noChangeAspect="1" noChangeArrowheads="1" noTextEdit="1"/>
          </p:cNvSpPr>
          <p:nvPr>
            <p:ph type="sldImg"/>
          </p:nvPr>
        </p:nvSpPr>
        <p:spPr>
          <a:xfrm>
            <a:off x="2109788" y="754063"/>
            <a:ext cx="2576512" cy="3722687"/>
          </a:xfrm>
          <a:solidFill>
            <a:srgbClr val="FFFFFF"/>
          </a:solidFill>
          <a:ln>
            <a:solidFill>
              <a:srgbClr val="000000"/>
            </a:solidFill>
            <a:miter lim="800000"/>
            <a:headEnd/>
            <a:tailEnd/>
          </a:ln>
        </p:spPr>
      </p:sp>
      <p:sp>
        <p:nvSpPr>
          <p:cNvPr id="5124" name="Rectangle 2">
            <a:extLst>
              <a:ext uri="{FF2B5EF4-FFF2-40B4-BE49-F238E27FC236}">
                <a16:creationId xmlns:a16="http://schemas.microsoft.com/office/drawing/2014/main" id="{C6217D36-9172-4980-AE2D-06CD88983E21}"/>
              </a:ext>
            </a:extLst>
          </p:cNvPr>
          <p:cNvSpPr>
            <a:spLocks noGrp="1" noChangeArrowheads="1"/>
          </p:cNvSpPr>
          <p:nvPr>
            <p:ph type="body" idx="1"/>
          </p:nvPr>
        </p:nvSpPr>
        <p:spPr>
          <a:xfrm>
            <a:off x="679450" y="4716463"/>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96" tIns="41898" rIns="83796" bIns="41898"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539177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a:extLst>
              <a:ext uri="{FF2B5EF4-FFF2-40B4-BE49-F238E27FC236}">
                <a16:creationId xmlns:a16="http://schemas.microsoft.com/office/drawing/2014/main" id="{8593BE82-6F41-42F1-8AB6-EE762FADD5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9pPr>
          </a:lstStyle>
          <a:p>
            <a:pPr fontAlgn="base">
              <a:spcBef>
                <a:spcPct val="0"/>
              </a:spcBef>
              <a:spcAft>
                <a:spcPct val="0"/>
              </a:spcAft>
              <a:buClrTx/>
              <a:buFontTx/>
              <a:buNone/>
            </a:pPr>
            <a:fld id="{83EAAA4D-75DB-4E9B-8F76-6600E0C002DA}" type="slidenum">
              <a:rPr lang="en-GB" altLang="en-US" sz="1300" smtClean="0"/>
              <a:pPr fontAlgn="base">
                <a:spcBef>
                  <a:spcPct val="0"/>
                </a:spcBef>
                <a:spcAft>
                  <a:spcPct val="0"/>
                </a:spcAft>
                <a:buClrTx/>
                <a:buFontTx/>
                <a:buNone/>
              </a:pPr>
              <a:t>3</a:t>
            </a:fld>
            <a:endParaRPr lang="en-GB" altLang="en-US" sz="1300"/>
          </a:p>
        </p:txBody>
      </p:sp>
      <p:sp>
        <p:nvSpPr>
          <p:cNvPr id="11267" name="Rectangle 1">
            <a:extLst>
              <a:ext uri="{FF2B5EF4-FFF2-40B4-BE49-F238E27FC236}">
                <a16:creationId xmlns:a16="http://schemas.microsoft.com/office/drawing/2014/main" id="{871AE1F6-C41F-4BA0-A86D-422883358F8E}"/>
              </a:ext>
            </a:extLst>
          </p:cNvPr>
          <p:cNvSpPr>
            <a:spLocks noGrp="1" noRot="1" noChangeAspect="1" noChangeArrowheads="1" noTextEdit="1"/>
          </p:cNvSpPr>
          <p:nvPr>
            <p:ph type="sldImg"/>
          </p:nvPr>
        </p:nvSpPr>
        <p:spPr>
          <a:xfrm>
            <a:off x="2109788" y="754063"/>
            <a:ext cx="2576512" cy="3722687"/>
          </a:xfrm>
          <a:solidFill>
            <a:srgbClr val="FFFFFF"/>
          </a:solidFill>
          <a:ln>
            <a:solidFill>
              <a:srgbClr val="000000"/>
            </a:solidFill>
            <a:miter lim="800000"/>
            <a:headEnd/>
            <a:tailEnd/>
          </a:ln>
        </p:spPr>
      </p:sp>
      <p:sp>
        <p:nvSpPr>
          <p:cNvPr id="11268" name="Rectangle 2">
            <a:extLst>
              <a:ext uri="{FF2B5EF4-FFF2-40B4-BE49-F238E27FC236}">
                <a16:creationId xmlns:a16="http://schemas.microsoft.com/office/drawing/2014/main" id="{7397FD29-446C-416B-B804-B1B42F75D5E9}"/>
              </a:ext>
            </a:extLst>
          </p:cNvPr>
          <p:cNvSpPr>
            <a:spLocks noGrp="1" noChangeArrowheads="1"/>
          </p:cNvSpPr>
          <p:nvPr>
            <p:ph type="body" idx="1"/>
          </p:nvPr>
        </p:nvSpPr>
        <p:spPr>
          <a:xfrm>
            <a:off x="679450" y="4716463"/>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96" tIns="41898" rIns="83796" bIns="41898"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011937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9">
            <a:extLst>
              <a:ext uri="{FF2B5EF4-FFF2-40B4-BE49-F238E27FC236}">
                <a16:creationId xmlns:a16="http://schemas.microsoft.com/office/drawing/2014/main" id="{8593BE82-6F41-42F1-8AB6-EE762FADD5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9pPr>
          </a:lstStyle>
          <a:p>
            <a:pPr fontAlgn="base">
              <a:spcBef>
                <a:spcPct val="0"/>
              </a:spcBef>
              <a:spcAft>
                <a:spcPct val="0"/>
              </a:spcAft>
              <a:buClrTx/>
              <a:buFontTx/>
              <a:buNone/>
            </a:pPr>
            <a:fld id="{83EAAA4D-75DB-4E9B-8F76-6600E0C002DA}" type="slidenum">
              <a:rPr lang="en-GB" altLang="en-US" sz="1300" smtClean="0"/>
              <a:pPr fontAlgn="base">
                <a:spcBef>
                  <a:spcPct val="0"/>
                </a:spcBef>
                <a:spcAft>
                  <a:spcPct val="0"/>
                </a:spcAft>
                <a:buClrTx/>
                <a:buFontTx/>
                <a:buNone/>
              </a:pPr>
              <a:t>4</a:t>
            </a:fld>
            <a:endParaRPr lang="en-GB" altLang="en-US" sz="1300"/>
          </a:p>
        </p:txBody>
      </p:sp>
      <p:sp>
        <p:nvSpPr>
          <p:cNvPr id="11267" name="Rectangle 1">
            <a:extLst>
              <a:ext uri="{FF2B5EF4-FFF2-40B4-BE49-F238E27FC236}">
                <a16:creationId xmlns:a16="http://schemas.microsoft.com/office/drawing/2014/main" id="{871AE1F6-C41F-4BA0-A86D-422883358F8E}"/>
              </a:ext>
            </a:extLst>
          </p:cNvPr>
          <p:cNvSpPr>
            <a:spLocks noGrp="1" noRot="1" noChangeAspect="1" noChangeArrowheads="1" noTextEdit="1"/>
          </p:cNvSpPr>
          <p:nvPr>
            <p:ph type="sldImg"/>
          </p:nvPr>
        </p:nvSpPr>
        <p:spPr>
          <a:xfrm>
            <a:off x="2109788" y="754063"/>
            <a:ext cx="2576512" cy="3722687"/>
          </a:xfrm>
          <a:solidFill>
            <a:srgbClr val="FFFFFF"/>
          </a:solidFill>
          <a:ln>
            <a:solidFill>
              <a:srgbClr val="000000"/>
            </a:solidFill>
            <a:miter lim="800000"/>
            <a:headEnd/>
            <a:tailEnd/>
          </a:ln>
        </p:spPr>
      </p:sp>
      <p:sp>
        <p:nvSpPr>
          <p:cNvPr id="11268" name="Rectangle 2">
            <a:extLst>
              <a:ext uri="{FF2B5EF4-FFF2-40B4-BE49-F238E27FC236}">
                <a16:creationId xmlns:a16="http://schemas.microsoft.com/office/drawing/2014/main" id="{7397FD29-446C-416B-B804-B1B42F75D5E9}"/>
              </a:ext>
            </a:extLst>
          </p:cNvPr>
          <p:cNvSpPr>
            <a:spLocks noGrp="1" noChangeArrowheads="1"/>
          </p:cNvSpPr>
          <p:nvPr>
            <p:ph type="body" idx="1"/>
          </p:nvPr>
        </p:nvSpPr>
        <p:spPr>
          <a:xfrm>
            <a:off x="679450" y="4716463"/>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96" tIns="41898" rIns="83796" bIns="41898"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686662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9">
            <a:extLst>
              <a:ext uri="{FF2B5EF4-FFF2-40B4-BE49-F238E27FC236}">
                <a16:creationId xmlns:a16="http://schemas.microsoft.com/office/drawing/2014/main" id="{5E4B0BA5-8FDD-4A4A-91F2-292223983B0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9pPr>
          </a:lstStyle>
          <a:p>
            <a:pPr>
              <a:spcBef>
                <a:spcPct val="0"/>
              </a:spcBef>
              <a:buClrTx/>
              <a:buFontTx/>
              <a:buNone/>
            </a:pPr>
            <a:fld id="{2B4FC337-B77C-4307-A518-6DAA054C4B35}" type="slidenum">
              <a:rPr lang="en-GB" altLang="en-US" sz="1300"/>
              <a:pPr>
                <a:spcBef>
                  <a:spcPct val="0"/>
                </a:spcBef>
                <a:buClrTx/>
                <a:buFontTx/>
                <a:buNone/>
              </a:pPr>
              <a:t>5</a:t>
            </a:fld>
            <a:endParaRPr lang="en-GB" altLang="en-US" sz="1300"/>
          </a:p>
        </p:txBody>
      </p:sp>
      <p:sp>
        <p:nvSpPr>
          <p:cNvPr id="5123" name="Rectangle 1">
            <a:extLst>
              <a:ext uri="{FF2B5EF4-FFF2-40B4-BE49-F238E27FC236}">
                <a16:creationId xmlns:a16="http://schemas.microsoft.com/office/drawing/2014/main" id="{BD94431D-8FBB-4607-96BE-6B6AE2561B9B}"/>
              </a:ext>
            </a:extLst>
          </p:cNvPr>
          <p:cNvSpPr>
            <a:spLocks noGrp="1" noRot="1" noChangeAspect="1" noChangeArrowheads="1" noTextEdit="1"/>
          </p:cNvSpPr>
          <p:nvPr>
            <p:ph type="sldImg"/>
          </p:nvPr>
        </p:nvSpPr>
        <p:spPr>
          <a:xfrm>
            <a:off x="2109788" y="754063"/>
            <a:ext cx="2576512" cy="3722687"/>
          </a:xfrm>
          <a:solidFill>
            <a:srgbClr val="FFFFFF"/>
          </a:solidFill>
          <a:ln>
            <a:solidFill>
              <a:srgbClr val="000000"/>
            </a:solidFill>
            <a:miter lim="800000"/>
            <a:headEnd/>
            <a:tailEnd/>
          </a:ln>
        </p:spPr>
      </p:sp>
      <p:sp>
        <p:nvSpPr>
          <p:cNvPr id="5124" name="Rectangle 2">
            <a:extLst>
              <a:ext uri="{FF2B5EF4-FFF2-40B4-BE49-F238E27FC236}">
                <a16:creationId xmlns:a16="http://schemas.microsoft.com/office/drawing/2014/main" id="{C6217D36-9172-4980-AE2D-06CD88983E21}"/>
              </a:ext>
            </a:extLst>
          </p:cNvPr>
          <p:cNvSpPr>
            <a:spLocks noGrp="1" noChangeArrowheads="1"/>
          </p:cNvSpPr>
          <p:nvPr>
            <p:ph type="body" idx="1"/>
          </p:nvPr>
        </p:nvSpPr>
        <p:spPr>
          <a:xfrm>
            <a:off x="679450" y="4716463"/>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96" tIns="41898" rIns="83796" bIns="41898"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51541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9">
            <a:extLst>
              <a:ext uri="{FF2B5EF4-FFF2-40B4-BE49-F238E27FC236}">
                <a16:creationId xmlns:a16="http://schemas.microsoft.com/office/drawing/2014/main" id="{5E4B0BA5-8FDD-4A4A-91F2-292223983B0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9pPr>
          </a:lstStyle>
          <a:p>
            <a:pPr>
              <a:spcBef>
                <a:spcPct val="0"/>
              </a:spcBef>
              <a:buClrTx/>
              <a:buFontTx/>
              <a:buNone/>
            </a:pPr>
            <a:fld id="{2B4FC337-B77C-4307-A518-6DAA054C4B35}" type="slidenum">
              <a:rPr lang="en-GB" altLang="en-US" sz="1300"/>
              <a:pPr>
                <a:spcBef>
                  <a:spcPct val="0"/>
                </a:spcBef>
                <a:buClrTx/>
                <a:buFontTx/>
                <a:buNone/>
              </a:pPr>
              <a:t>6</a:t>
            </a:fld>
            <a:endParaRPr lang="en-GB" altLang="en-US" sz="1300"/>
          </a:p>
        </p:txBody>
      </p:sp>
      <p:sp>
        <p:nvSpPr>
          <p:cNvPr id="5123" name="Rectangle 1">
            <a:extLst>
              <a:ext uri="{FF2B5EF4-FFF2-40B4-BE49-F238E27FC236}">
                <a16:creationId xmlns:a16="http://schemas.microsoft.com/office/drawing/2014/main" id="{BD94431D-8FBB-4607-96BE-6B6AE2561B9B}"/>
              </a:ext>
            </a:extLst>
          </p:cNvPr>
          <p:cNvSpPr>
            <a:spLocks noGrp="1" noRot="1" noChangeAspect="1" noChangeArrowheads="1" noTextEdit="1"/>
          </p:cNvSpPr>
          <p:nvPr>
            <p:ph type="sldImg"/>
          </p:nvPr>
        </p:nvSpPr>
        <p:spPr>
          <a:xfrm>
            <a:off x="2109788" y="754063"/>
            <a:ext cx="2576512" cy="3722687"/>
          </a:xfrm>
          <a:solidFill>
            <a:srgbClr val="FFFFFF"/>
          </a:solidFill>
          <a:ln>
            <a:solidFill>
              <a:srgbClr val="000000"/>
            </a:solidFill>
            <a:miter lim="800000"/>
            <a:headEnd/>
            <a:tailEnd/>
          </a:ln>
        </p:spPr>
      </p:sp>
      <p:sp>
        <p:nvSpPr>
          <p:cNvPr id="5124" name="Rectangle 2">
            <a:extLst>
              <a:ext uri="{FF2B5EF4-FFF2-40B4-BE49-F238E27FC236}">
                <a16:creationId xmlns:a16="http://schemas.microsoft.com/office/drawing/2014/main" id="{C6217D36-9172-4980-AE2D-06CD88983E21}"/>
              </a:ext>
            </a:extLst>
          </p:cNvPr>
          <p:cNvSpPr>
            <a:spLocks noGrp="1" noChangeArrowheads="1"/>
          </p:cNvSpPr>
          <p:nvPr>
            <p:ph type="body" idx="1"/>
          </p:nvPr>
        </p:nvSpPr>
        <p:spPr>
          <a:xfrm>
            <a:off x="679450" y="4716463"/>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96" tIns="41898" rIns="83796" bIns="41898"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2092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0B82BE-122B-4242-85EA-C5FCBDDCC4E7}"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40064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0B82BE-122B-4242-85EA-C5FCBDDCC4E7}"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356166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0B82BE-122B-4242-85EA-C5FCBDDCC4E7}"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2831738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14350" y="3076082"/>
            <a:ext cx="5822950" cy="2115799"/>
          </a:xfrm>
        </p:spPr>
        <p:txBody>
          <a:bodyPr/>
          <a:lstStyle/>
          <a:p>
            <a:r>
              <a:rPr lang="en-US"/>
              <a:t>Click to edit Master title style</a:t>
            </a:r>
            <a:endParaRPr lang="en-GB"/>
          </a:p>
        </p:txBody>
      </p:sp>
      <p:sp>
        <p:nvSpPr>
          <p:cNvPr id="3" name="Rectangle 2"/>
          <p:cNvSpPr>
            <a:spLocks noGrp="1" noChangeArrowheads="1"/>
          </p:cNvSpPr>
          <p:nvPr>
            <p:ph type="dt" idx="10"/>
          </p:nvPr>
        </p:nvSpPr>
        <p:spPr>
          <a:ln/>
        </p:spPr>
        <p:txBody>
          <a:bodyPr/>
          <a:lstStyle>
            <a:lvl1pPr>
              <a:defRPr/>
            </a:lvl1pPr>
          </a:lstStyle>
          <a:p>
            <a:pPr>
              <a:defRPr/>
            </a:pPr>
            <a:r>
              <a:rPr lang="en-GB" altLang="en-US"/>
              <a:t>05/02/15</a:t>
            </a:r>
          </a:p>
        </p:txBody>
      </p:sp>
      <p:sp>
        <p:nvSpPr>
          <p:cNvPr id="4" name="Rectangle 4"/>
          <p:cNvSpPr>
            <a:spLocks noGrp="1" noChangeArrowheads="1"/>
          </p:cNvSpPr>
          <p:nvPr>
            <p:ph type="sldNum" idx="11"/>
          </p:nvPr>
        </p:nvSpPr>
        <p:spPr>
          <a:ln/>
        </p:spPr>
        <p:txBody>
          <a:bodyPr/>
          <a:lstStyle>
            <a:lvl1pPr>
              <a:defRPr/>
            </a:lvl1pPr>
          </a:lstStyle>
          <a:p>
            <a:pPr>
              <a:defRPr/>
            </a:pPr>
            <a:fld id="{8F6835AA-8084-4E49-B25F-C4E2C7BD67AC}" type="slidenum">
              <a:rPr lang="en-GB" altLang="en-US"/>
              <a:pPr>
                <a:defRPr/>
              </a:pPr>
              <a:t>‹#›</a:t>
            </a:fld>
            <a:endParaRPr lang="en-GB" altLang="en-US"/>
          </a:p>
        </p:txBody>
      </p:sp>
    </p:spTree>
    <p:extLst>
      <p:ext uri="{BB962C8B-B14F-4D97-AF65-F5344CB8AC3E}">
        <p14:creationId xmlns:p14="http://schemas.microsoft.com/office/powerpoint/2010/main" val="339881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0B82BE-122B-4242-85EA-C5FCBDDCC4E7}"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164170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0B82BE-122B-4242-85EA-C5FCBDDCC4E7}" type="datetimeFigureOut">
              <a:rPr lang="en-GB" smtClean="0"/>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426893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0B82BE-122B-4242-85EA-C5FCBDDCC4E7}"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323745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0B82BE-122B-4242-85EA-C5FCBDDCC4E7}" type="datetimeFigureOut">
              <a:rPr lang="en-GB" smtClean="0"/>
              <a:t>24/06/2020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1649609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0B82BE-122B-4242-85EA-C5FCBDDCC4E7}" type="datetimeFigureOut">
              <a:rPr lang="en-GB" smtClean="0"/>
              <a:t>24/06/2020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297440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B82BE-122B-4242-85EA-C5FCBDDCC4E7}" type="datetimeFigureOut">
              <a:rPr lang="en-GB" smtClean="0"/>
              <a:t>24/06/2020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228948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10B82BE-122B-4242-85EA-C5FCBDDCC4E7}"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111914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10B82BE-122B-4242-85EA-C5FCBDDCC4E7}" type="datetimeFigureOut">
              <a:rPr lang="en-GB" smtClean="0"/>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CE616C-2CBE-4FC2-AFAB-95167F3EA09D}" type="slidenum">
              <a:rPr lang="en-GB" smtClean="0"/>
              <a:t>‹#›</a:t>
            </a:fld>
            <a:endParaRPr lang="en-GB"/>
          </a:p>
        </p:txBody>
      </p:sp>
    </p:spTree>
    <p:extLst>
      <p:ext uri="{BB962C8B-B14F-4D97-AF65-F5344CB8AC3E}">
        <p14:creationId xmlns:p14="http://schemas.microsoft.com/office/powerpoint/2010/main" val="318583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10B82BE-122B-4242-85EA-C5FCBDDCC4E7}" type="datetimeFigureOut">
              <a:rPr lang="en-GB" smtClean="0"/>
              <a:t>24/06/2020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9CE616C-2CBE-4FC2-AFAB-95167F3EA09D}" type="slidenum">
              <a:rPr lang="en-GB" smtClean="0"/>
              <a:t>‹#›</a:t>
            </a:fld>
            <a:endParaRPr lang="en-GB"/>
          </a:p>
        </p:txBody>
      </p:sp>
    </p:spTree>
    <p:extLst>
      <p:ext uri="{BB962C8B-B14F-4D97-AF65-F5344CB8AC3E}">
        <p14:creationId xmlns:p14="http://schemas.microsoft.com/office/powerpoint/2010/main" val="763216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29986A51-ABDC-4E0C-8E46-0B839C42E6EB}"/>
              </a:ext>
            </a:extLst>
          </p:cNvPr>
          <p:cNvSpPr>
            <a:spLocks noChangeArrowheads="1"/>
          </p:cNvSpPr>
          <p:nvPr/>
        </p:nvSpPr>
        <p:spPr bwMode="auto">
          <a:xfrm>
            <a:off x="30459" y="1588"/>
            <a:ext cx="6797083" cy="9262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45000" rIns="108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9pPr>
          </a:lstStyle>
          <a:p>
            <a:pPr algn="ctr">
              <a:lnSpc>
                <a:spcPct val="100000"/>
              </a:lnSpc>
              <a:spcAft>
                <a:spcPct val="0"/>
              </a:spcAft>
              <a:buClrTx/>
            </a:pPr>
            <a:r>
              <a:rPr lang="en-GB" altLang="en-US" sz="1600" b="1" u="sng" dirty="0">
                <a:solidFill>
                  <a:srgbClr val="706F6F"/>
                </a:solidFill>
                <a:latin typeface="Century Gothic" panose="020B0502020202020204" pitchFamily="34" charset="0"/>
              </a:rPr>
              <a:t>Additional Resources – Reading Comprehension</a:t>
            </a:r>
          </a:p>
          <a:p>
            <a:pPr algn="ctr">
              <a:lnSpc>
                <a:spcPct val="100000"/>
              </a:lnSpc>
              <a:spcAft>
                <a:spcPct val="0"/>
              </a:spcAft>
              <a:buClrTx/>
            </a:pPr>
            <a:r>
              <a:rPr lang="en-GB" altLang="en-US" sz="1600" b="1" u="sng" dirty="0">
                <a:solidFill>
                  <a:srgbClr val="706F6F"/>
                </a:solidFill>
                <a:latin typeface="Century Gothic" panose="020B0502020202020204" pitchFamily="34" charset="0"/>
              </a:rPr>
              <a:t>Elite Equipment</a:t>
            </a:r>
          </a:p>
          <a:p>
            <a:pPr algn="ctr" eaLnBrk="1" fontAlgn="auto" hangingPunct="1">
              <a:spcBef>
                <a:spcPts val="0"/>
              </a:spcBef>
              <a:spcAft>
                <a:spcPts val="0"/>
              </a:spcAft>
              <a:buSzPct val="100000"/>
              <a:defRPr/>
            </a:pPr>
            <a:endParaRPr lang="en-GB" altLang="en-US" sz="1200" b="1" u="sng" dirty="0">
              <a:solidFill>
                <a:srgbClr val="706F6F"/>
              </a:solidFill>
              <a:latin typeface="Century Gothic" panose="020B0502020202020204" pitchFamily="34" charset="0"/>
            </a:endParaRPr>
          </a:p>
          <a:p>
            <a:pPr>
              <a:defRPr/>
            </a:pPr>
            <a:r>
              <a:rPr lang="en-GB" sz="1199" b="1" dirty="0">
                <a:solidFill>
                  <a:srgbClr val="706F6F"/>
                </a:solidFill>
                <a:latin typeface="Century Gothic" panose="020B0502020202020204" pitchFamily="34" charset="0"/>
                <a:cs typeface="Times New Roman" panose="02020603050405020304" pitchFamily="18" charset="0"/>
              </a:rPr>
              <a:t>Read the text on the following pages then answer the questions below.</a:t>
            </a:r>
          </a:p>
          <a:p>
            <a:pPr>
              <a:defRPr/>
            </a:pPr>
            <a:endParaRPr lang="en-GB" altLang="en-US" sz="1200" b="1" dirty="0">
              <a:solidFill>
                <a:srgbClr val="706F6F"/>
              </a:solidFill>
              <a:latin typeface="Century Gothic" panose="020B0502020202020204" pitchFamily="34" charset="0"/>
            </a:endParaRPr>
          </a:p>
          <a:p>
            <a:r>
              <a:rPr lang="en-GB" altLang="en-US" sz="1200" b="1" dirty="0">
                <a:solidFill>
                  <a:srgbClr val="706F6F"/>
                </a:solidFill>
                <a:latin typeface="Century Gothic" panose="020B0502020202020204" pitchFamily="34" charset="0"/>
              </a:rPr>
              <a:t>1. What does the word ‘cousins’ mean in the context of the first paragraph?</a:t>
            </a:r>
            <a:r>
              <a:rPr lang="en-GB" sz="1200" b="1" dirty="0">
                <a:solidFill>
                  <a:srgbClr val="706F6F"/>
                </a:solidFill>
                <a:latin typeface="Century Gothic" panose="020B0502020202020204" pitchFamily="34" charset="0"/>
              </a:rPr>
              <a:t> </a:t>
            </a:r>
          </a:p>
          <a:p>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r>
              <a:rPr lang="en-GB" sz="1200" b="1" dirty="0">
                <a:solidFill>
                  <a:srgbClr val="706F6F"/>
                </a:solidFill>
                <a:latin typeface="Century Gothic" panose="020B0502020202020204" pitchFamily="34" charset="0"/>
              </a:rPr>
              <a:t>2. </a:t>
            </a:r>
            <a:r>
              <a:rPr lang="en-GB" altLang="en-US" sz="1200" b="1" dirty="0">
                <a:solidFill>
                  <a:srgbClr val="706F6F"/>
                </a:solidFill>
                <a:latin typeface="Century Gothic" panose="020B0502020202020204" pitchFamily="34" charset="0"/>
              </a:rPr>
              <a:t>Why do you think the author chose to compare the weight of Tour bicycles to a housecat? Is it an effective comparison? </a:t>
            </a:r>
            <a:endParaRPr lang="en-GB"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r>
              <a:rPr lang="en-GB" sz="1200" b="1" dirty="0">
                <a:solidFill>
                  <a:srgbClr val="706F6F"/>
                </a:solidFill>
                <a:latin typeface="Century Gothic" panose="020B0502020202020204" pitchFamily="34" charset="0"/>
              </a:rPr>
              <a:t>3. </a:t>
            </a:r>
            <a:r>
              <a:rPr lang="en-GB" altLang="en-US" sz="1200" b="1" dirty="0">
                <a:solidFill>
                  <a:srgbClr val="706F6F"/>
                </a:solidFill>
                <a:latin typeface="Century Gothic" panose="020B0502020202020204" pitchFamily="34" charset="0"/>
              </a:rPr>
              <a:t>Define the word ‘aerodynamic’. </a:t>
            </a: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4. </a:t>
            </a:r>
            <a:r>
              <a:rPr lang="en-GB" altLang="en-US" sz="1200" b="1" dirty="0">
                <a:solidFill>
                  <a:srgbClr val="706F6F"/>
                </a:solidFill>
                <a:latin typeface="Century Gothic" panose="020B0502020202020204" pitchFamily="34" charset="0"/>
              </a:rPr>
              <a:t>Choose three words which summarise what top-level riders look for in a bicycle frame.</a:t>
            </a:r>
          </a:p>
          <a:p>
            <a:pPr lvl="0" defTabSz="685772">
              <a:tabLst/>
              <a:defRPr/>
            </a:pPr>
            <a:endParaRPr lang="en-GB" altLang="en-US" sz="1200" b="1" dirty="0">
              <a:solidFill>
                <a:srgbClr val="706F6F"/>
              </a:solidFill>
              <a:latin typeface="Century Gothic" panose="020B0502020202020204" pitchFamily="34" charset="0"/>
            </a:endParaRPr>
          </a:p>
          <a:p>
            <a:pPr lvl="0" defTabSz="685772">
              <a:tabLst/>
              <a:defRPr/>
            </a:pPr>
            <a:r>
              <a:rPr lang="en-GB" altLang="en-US" sz="1200" b="1" dirty="0">
                <a:solidFill>
                  <a:srgbClr val="706F6F"/>
                </a:solidFill>
                <a:latin typeface="Century Gothic" panose="020B0502020202020204" pitchFamily="34" charset="0"/>
              </a:rPr>
              <a:t> </a:t>
            </a: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5. </a:t>
            </a:r>
            <a:r>
              <a:rPr lang="en-GB" altLang="en-US" sz="1200" b="1" dirty="0">
                <a:solidFill>
                  <a:srgbClr val="706F6F"/>
                </a:solidFill>
                <a:latin typeface="Century Gothic" panose="020B0502020202020204" pitchFamily="34" charset="0"/>
              </a:rPr>
              <a:t>What does the writer mean when they say that ‘carbon fibre is king here as well’? </a:t>
            </a: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6. </a:t>
            </a:r>
            <a:r>
              <a:rPr lang="en-GB" altLang="en-US" sz="1200" b="1" dirty="0">
                <a:solidFill>
                  <a:srgbClr val="706F6F"/>
                </a:solidFill>
                <a:latin typeface="Century Gothic" panose="020B0502020202020204" pitchFamily="34" charset="0"/>
              </a:rPr>
              <a:t>List three special design features you might find in a Tour de France bicycle wheel. </a:t>
            </a: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r>
              <a:rPr lang="en-GB" sz="1200" b="1" dirty="0">
                <a:solidFill>
                  <a:srgbClr val="706F6F"/>
                </a:solidFill>
                <a:latin typeface="Century Gothic" panose="020B0502020202020204" pitchFamily="34" charset="0"/>
              </a:rPr>
              <a:t>7. </a:t>
            </a:r>
            <a:r>
              <a:rPr lang="en-GB" altLang="en-US" sz="1200" b="1" dirty="0">
                <a:solidFill>
                  <a:srgbClr val="706F6F"/>
                </a:solidFill>
                <a:latin typeface="Century Gothic" panose="020B0502020202020204" pitchFamily="34" charset="0"/>
              </a:rPr>
              <a:t>What is ‘jargon’? </a:t>
            </a:r>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p:txBody>
      </p:sp>
      <p:graphicFrame>
        <p:nvGraphicFramePr>
          <p:cNvPr id="4" name="Table 4">
            <a:extLst>
              <a:ext uri="{FF2B5EF4-FFF2-40B4-BE49-F238E27FC236}">
                <a16:creationId xmlns:a16="http://schemas.microsoft.com/office/drawing/2014/main" id="{EBAEA0BF-4E2A-4736-A53D-1557346F981B}"/>
              </a:ext>
            </a:extLst>
          </p:cNvPr>
          <p:cNvGraphicFramePr>
            <a:graphicFrameLocks noGrp="1"/>
          </p:cNvGraphicFramePr>
          <p:nvPr>
            <p:extLst>
              <p:ext uri="{D42A27DB-BD31-4B8C-83A1-F6EECF244321}">
                <p14:modId xmlns:p14="http://schemas.microsoft.com/office/powerpoint/2010/main" val="4051031002"/>
              </p:ext>
            </p:extLst>
          </p:nvPr>
        </p:nvGraphicFramePr>
        <p:xfrm>
          <a:off x="162806" y="1307071"/>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endParaRPr lang="en-GB" altLang="en-US" sz="120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aphicFrame>
        <p:nvGraphicFramePr>
          <p:cNvPr id="22" name="Table 4">
            <a:extLst>
              <a:ext uri="{FF2B5EF4-FFF2-40B4-BE49-F238E27FC236}">
                <a16:creationId xmlns:a16="http://schemas.microsoft.com/office/drawing/2014/main" id="{9D521788-F4A9-4A9A-9935-E296D48D4248}"/>
              </a:ext>
            </a:extLst>
          </p:cNvPr>
          <p:cNvGraphicFramePr>
            <a:graphicFrameLocks noGrp="1"/>
          </p:cNvGraphicFramePr>
          <p:nvPr>
            <p:extLst>
              <p:ext uri="{D42A27DB-BD31-4B8C-83A1-F6EECF244321}">
                <p14:modId xmlns:p14="http://schemas.microsoft.com/office/powerpoint/2010/main" val="791896669"/>
              </p:ext>
            </p:extLst>
          </p:nvPr>
        </p:nvGraphicFramePr>
        <p:xfrm>
          <a:off x="162806" y="2588116"/>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endParaRPr lang="en-GB" altLang="en-US" sz="1200" b="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aphicFrame>
        <p:nvGraphicFramePr>
          <p:cNvPr id="23" name="Table 4">
            <a:extLst>
              <a:ext uri="{FF2B5EF4-FFF2-40B4-BE49-F238E27FC236}">
                <a16:creationId xmlns:a16="http://schemas.microsoft.com/office/drawing/2014/main" id="{961105D0-540C-4234-A938-E4ACC4892CBF}"/>
              </a:ext>
            </a:extLst>
          </p:cNvPr>
          <p:cNvGraphicFramePr>
            <a:graphicFrameLocks noGrp="1"/>
          </p:cNvGraphicFramePr>
          <p:nvPr>
            <p:extLst>
              <p:ext uri="{D42A27DB-BD31-4B8C-83A1-F6EECF244321}">
                <p14:modId xmlns:p14="http://schemas.microsoft.com/office/powerpoint/2010/main" val="4079071265"/>
              </p:ext>
            </p:extLst>
          </p:nvPr>
        </p:nvGraphicFramePr>
        <p:xfrm>
          <a:off x="162806" y="5878273"/>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endParaRPr lang="en-GB" altLang="en-US" sz="120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aphicFrame>
        <p:nvGraphicFramePr>
          <p:cNvPr id="24" name="Table 4">
            <a:extLst>
              <a:ext uri="{FF2B5EF4-FFF2-40B4-BE49-F238E27FC236}">
                <a16:creationId xmlns:a16="http://schemas.microsoft.com/office/drawing/2014/main" id="{67F2CCFA-BEAB-4451-87BA-2CB328684CD7}"/>
              </a:ext>
            </a:extLst>
          </p:cNvPr>
          <p:cNvGraphicFramePr>
            <a:graphicFrameLocks noGrp="1"/>
          </p:cNvGraphicFramePr>
          <p:nvPr>
            <p:extLst>
              <p:ext uri="{D42A27DB-BD31-4B8C-83A1-F6EECF244321}">
                <p14:modId xmlns:p14="http://schemas.microsoft.com/office/powerpoint/2010/main" val="990722752"/>
              </p:ext>
            </p:extLst>
          </p:nvPr>
        </p:nvGraphicFramePr>
        <p:xfrm>
          <a:off x="162806" y="3689672"/>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endParaRPr lang="en-GB" altLang="en-US" sz="120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aphicFrame>
        <p:nvGraphicFramePr>
          <p:cNvPr id="25" name="Table 4">
            <a:extLst>
              <a:ext uri="{FF2B5EF4-FFF2-40B4-BE49-F238E27FC236}">
                <a16:creationId xmlns:a16="http://schemas.microsoft.com/office/drawing/2014/main" id="{DC6FF490-CC38-49C7-97C8-D7CC1F0A62CB}"/>
              </a:ext>
            </a:extLst>
          </p:cNvPr>
          <p:cNvGraphicFramePr>
            <a:graphicFrameLocks noGrp="1"/>
          </p:cNvGraphicFramePr>
          <p:nvPr>
            <p:extLst>
              <p:ext uri="{D42A27DB-BD31-4B8C-83A1-F6EECF244321}">
                <p14:modId xmlns:p14="http://schemas.microsoft.com/office/powerpoint/2010/main" val="604759157"/>
              </p:ext>
            </p:extLst>
          </p:nvPr>
        </p:nvGraphicFramePr>
        <p:xfrm>
          <a:off x="154326" y="4781704"/>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endParaRPr lang="en-GB" altLang="en-US" sz="1200" b="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aphicFrame>
        <p:nvGraphicFramePr>
          <p:cNvPr id="15" name="Table 4">
            <a:extLst>
              <a:ext uri="{FF2B5EF4-FFF2-40B4-BE49-F238E27FC236}">
                <a16:creationId xmlns:a16="http://schemas.microsoft.com/office/drawing/2014/main" id="{31CA90BD-8ECF-4273-8B2A-2E1B1BC93BFF}"/>
              </a:ext>
            </a:extLst>
          </p:cNvPr>
          <p:cNvGraphicFramePr>
            <a:graphicFrameLocks noGrp="1"/>
          </p:cNvGraphicFramePr>
          <p:nvPr>
            <p:extLst>
              <p:ext uri="{D42A27DB-BD31-4B8C-83A1-F6EECF244321}">
                <p14:modId xmlns:p14="http://schemas.microsoft.com/office/powerpoint/2010/main" val="2942689447"/>
              </p:ext>
            </p:extLst>
          </p:nvPr>
        </p:nvGraphicFramePr>
        <p:xfrm>
          <a:off x="154326" y="6973361"/>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endParaRPr lang="en-GB" altLang="en-US" sz="1200" b="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aphicFrame>
        <p:nvGraphicFramePr>
          <p:cNvPr id="16" name="Table 4">
            <a:extLst>
              <a:ext uri="{FF2B5EF4-FFF2-40B4-BE49-F238E27FC236}">
                <a16:creationId xmlns:a16="http://schemas.microsoft.com/office/drawing/2014/main" id="{7432070E-0A5B-4519-BBF1-282086FDE27D}"/>
              </a:ext>
            </a:extLst>
          </p:cNvPr>
          <p:cNvGraphicFramePr>
            <a:graphicFrameLocks noGrp="1"/>
          </p:cNvGraphicFramePr>
          <p:nvPr>
            <p:extLst>
              <p:ext uri="{D42A27DB-BD31-4B8C-83A1-F6EECF244321}">
                <p14:modId xmlns:p14="http://schemas.microsoft.com/office/powerpoint/2010/main" val="2436553742"/>
              </p:ext>
            </p:extLst>
          </p:nvPr>
        </p:nvGraphicFramePr>
        <p:xfrm>
          <a:off x="154326" y="8086975"/>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endParaRPr lang="en-GB" sz="1200" dirty="0">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pSp>
        <p:nvGrpSpPr>
          <p:cNvPr id="17" name="Group 16">
            <a:extLst>
              <a:ext uri="{FF2B5EF4-FFF2-40B4-BE49-F238E27FC236}">
                <a16:creationId xmlns:a16="http://schemas.microsoft.com/office/drawing/2014/main" id="{B0138112-9BD0-4D74-9084-B14CD22FC079}"/>
              </a:ext>
            </a:extLst>
          </p:cNvPr>
          <p:cNvGrpSpPr/>
          <p:nvPr/>
        </p:nvGrpSpPr>
        <p:grpSpPr>
          <a:xfrm>
            <a:off x="-59506" y="9245715"/>
            <a:ext cx="7443229" cy="689608"/>
            <a:chOff x="-59506" y="9245715"/>
            <a:chExt cx="7443229" cy="689608"/>
          </a:xfrm>
        </p:grpSpPr>
        <p:pic>
          <p:nvPicPr>
            <p:cNvPr id="18" name="Picture 17" descr="A picture containing food, shirt&#10;&#10;Description automatically generated">
              <a:extLst>
                <a:ext uri="{FF2B5EF4-FFF2-40B4-BE49-F238E27FC236}">
                  <a16:creationId xmlns:a16="http://schemas.microsoft.com/office/drawing/2014/main" id="{CF1FD664-4B45-45EE-8633-F428FE5F66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 y="9245715"/>
              <a:ext cx="1140483" cy="689608"/>
            </a:xfrm>
            <a:prstGeom prst="rect">
              <a:avLst/>
            </a:prstGeom>
          </p:spPr>
        </p:pic>
        <p:sp>
          <p:nvSpPr>
            <p:cNvPr id="19" name="Rectangle 5">
              <a:extLst>
                <a:ext uri="{FF2B5EF4-FFF2-40B4-BE49-F238E27FC236}">
                  <a16:creationId xmlns:a16="http://schemas.microsoft.com/office/drawing/2014/main" id="{D408215D-AB01-4DE6-873C-C760F9AAABAE}"/>
                </a:ext>
              </a:extLst>
            </p:cNvPr>
            <p:cNvSpPr>
              <a:spLocks noChangeArrowheads="1"/>
            </p:cNvSpPr>
            <p:nvPr/>
          </p:nvSpPr>
          <p:spPr bwMode="auto">
            <a:xfrm>
              <a:off x="-59506" y="9701218"/>
              <a:ext cx="1495876" cy="18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600" b="1">
                  <a:solidFill>
                    <a:srgbClr val="706F6F"/>
                  </a:solidFill>
                  <a:latin typeface="Century Gothic" panose="020B0502020202020204" pitchFamily="34" charset="0"/>
                </a:rPr>
                <a:t>© Classroom Secrets Limited 2020</a:t>
              </a:r>
              <a:endParaRPr lang="en-GB" altLang="en-US" sz="500" b="1">
                <a:solidFill>
                  <a:srgbClr val="706F6F"/>
                </a:solidFill>
                <a:latin typeface="Century Gothic" panose="020B0502020202020204" pitchFamily="34" charset="0"/>
              </a:endParaRPr>
            </a:p>
          </p:txBody>
        </p:sp>
        <p:sp>
          <p:nvSpPr>
            <p:cNvPr id="20" name="Rectangle 1">
              <a:extLst>
                <a:ext uri="{FF2B5EF4-FFF2-40B4-BE49-F238E27FC236}">
                  <a16:creationId xmlns:a16="http://schemas.microsoft.com/office/drawing/2014/main" id="{DF408901-6D4C-4ABD-A41A-8BECFF503539}"/>
                </a:ext>
              </a:extLst>
            </p:cNvPr>
            <p:cNvSpPr>
              <a:spLocks noChangeArrowheads="1"/>
            </p:cNvSpPr>
            <p:nvPr/>
          </p:nvSpPr>
          <p:spPr bwMode="auto">
            <a:xfrm>
              <a:off x="525723" y="9381344"/>
              <a:ext cx="6858000" cy="552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This worksheet is part of our </a:t>
              </a:r>
              <a:r>
                <a:rPr lang="en-GB" altLang="en-US" sz="1100" b="1" dirty="0">
                  <a:solidFill>
                    <a:srgbClr val="F75338"/>
                  </a:solidFill>
                  <a:latin typeface="Century Gothic" panose="020B0502020202020204" pitchFamily="34" charset="0"/>
                </a:rPr>
                <a:t>Year 6 </a:t>
              </a:r>
              <a:r>
                <a:rPr lang="en-GB" altLang="en-US" sz="1100" b="1" dirty="0">
                  <a:solidFill>
                    <a:srgbClr val="706F6F"/>
                  </a:solidFill>
                  <a:latin typeface="Century Gothic" panose="020B0502020202020204" pitchFamily="34" charset="0"/>
                </a:rPr>
                <a:t>Home Learning Pack for </a:t>
              </a:r>
              <a:r>
                <a:rPr lang="en-GB" altLang="en-US" sz="1100" b="1" dirty="0">
                  <a:solidFill>
                    <a:srgbClr val="F75338"/>
                  </a:solidFill>
                  <a:latin typeface="Century Gothic" panose="020B0502020202020204" pitchFamily="34" charset="0"/>
                </a:rPr>
                <a:t>Week 10</a:t>
              </a:r>
              <a:r>
                <a:rPr lang="en-GB" altLang="en-US" sz="1100" b="1" dirty="0">
                  <a:solidFill>
                    <a:srgbClr val="706F6F"/>
                  </a:solidFill>
                  <a:latin typeface="Century Gothic" panose="020B0502020202020204" pitchFamily="34" charset="0"/>
                </a:rPr>
                <a:t>.</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Visit</a:t>
              </a:r>
              <a:r>
                <a:rPr lang="en-GB" altLang="en-US" sz="1400" b="1" dirty="0">
                  <a:latin typeface="Century Gothic" panose="020B0502020202020204" pitchFamily="34" charset="0"/>
                </a:rPr>
                <a:t> </a:t>
              </a:r>
              <a:r>
                <a:rPr lang="en-GB" altLang="en-US" sz="1400" b="1" dirty="0">
                  <a:solidFill>
                    <a:srgbClr val="1D619C"/>
                  </a:solidFill>
                  <a:latin typeface="Century Gothic" panose="020B0502020202020204" pitchFamily="34" charset="0"/>
                </a:rPr>
                <a:t>kids.classroomsecrets.co.uk </a:t>
              </a:r>
              <a:r>
                <a:rPr lang="en-GB" altLang="en-US" sz="1100" b="1" dirty="0">
                  <a:solidFill>
                    <a:srgbClr val="706F6F"/>
                  </a:solidFill>
                  <a:latin typeface="Century Gothic" panose="020B0502020202020204" pitchFamily="34" charset="0"/>
                </a:rPr>
                <a:t>for online games to support learning.</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p:txBody>
        </p:sp>
      </p:grpSp>
    </p:spTree>
    <p:extLst>
      <p:ext uri="{BB962C8B-B14F-4D97-AF65-F5344CB8AC3E}">
        <p14:creationId xmlns:p14="http://schemas.microsoft.com/office/powerpoint/2010/main" val="42557175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29986A51-ABDC-4E0C-8E46-0B839C42E6EB}"/>
              </a:ext>
            </a:extLst>
          </p:cNvPr>
          <p:cNvSpPr>
            <a:spLocks noChangeArrowheads="1"/>
          </p:cNvSpPr>
          <p:nvPr/>
        </p:nvSpPr>
        <p:spPr bwMode="auto">
          <a:xfrm>
            <a:off x="30600" y="1588"/>
            <a:ext cx="6796800" cy="4153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45000" rIns="108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9pPr>
          </a:lstStyle>
          <a:p>
            <a:r>
              <a:rPr lang="en-GB" altLang="en-US" sz="1200" b="1" i="1" dirty="0">
                <a:solidFill>
                  <a:srgbClr val="706F6F"/>
                </a:solidFill>
                <a:latin typeface="Century Gothic" panose="020B0502020202020204" pitchFamily="34" charset="0"/>
              </a:rPr>
              <a:t>8. </a:t>
            </a:r>
            <a:r>
              <a:rPr lang="en-GB" altLang="en-US" sz="1200" b="1" dirty="0">
                <a:solidFill>
                  <a:srgbClr val="706F6F"/>
                </a:solidFill>
                <a:latin typeface="Century Gothic" panose="020B0502020202020204" pitchFamily="34" charset="0"/>
              </a:rPr>
              <a:t>What is a derailleur? </a:t>
            </a: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r>
              <a:rPr lang="en-GB" altLang="en-US" sz="1200" b="1" i="1" dirty="0">
                <a:solidFill>
                  <a:srgbClr val="706F6F"/>
                </a:solidFill>
                <a:latin typeface="Century Gothic" panose="020B0502020202020204" pitchFamily="34" charset="0"/>
              </a:rPr>
              <a:t>9. </a:t>
            </a:r>
            <a:r>
              <a:rPr lang="en-GB" altLang="en-US" sz="1200" b="1" dirty="0">
                <a:solidFill>
                  <a:srgbClr val="706F6F"/>
                </a:solidFill>
                <a:latin typeface="Century Gothic" panose="020B0502020202020204" pitchFamily="34" charset="0"/>
              </a:rPr>
              <a:t>To whom or what do the words ‘whole Tour’ refer to at the end of the first paragraph about the </a:t>
            </a:r>
            <a:r>
              <a:rPr lang="en-GB" altLang="en-US" sz="1200" b="1" dirty="0" err="1">
                <a:solidFill>
                  <a:srgbClr val="706F6F"/>
                </a:solidFill>
                <a:latin typeface="Century Gothic" panose="020B0502020202020204" pitchFamily="34" charset="0"/>
              </a:rPr>
              <a:t>groupset</a:t>
            </a:r>
            <a:r>
              <a:rPr lang="en-GB" altLang="en-US" sz="1200" b="1" dirty="0">
                <a:solidFill>
                  <a:srgbClr val="706F6F"/>
                </a:solidFill>
                <a:latin typeface="Century Gothic" panose="020B0502020202020204" pitchFamily="34" charset="0"/>
              </a:rPr>
              <a:t>? </a:t>
            </a: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r>
              <a:rPr lang="en-GB" altLang="en-US" sz="1200" b="1" dirty="0">
                <a:solidFill>
                  <a:srgbClr val="706F6F"/>
                </a:solidFill>
                <a:latin typeface="Century Gothic" panose="020B0502020202020204" pitchFamily="34" charset="0"/>
              </a:rPr>
              <a:t>10.</a:t>
            </a:r>
            <a:r>
              <a:rPr lang="en-GB" sz="1200" b="1" dirty="0">
                <a:solidFill>
                  <a:srgbClr val="706F6F"/>
                </a:solidFill>
                <a:latin typeface="Century Gothic" panose="020B0502020202020204" pitchFamily="34" charset="0"/>
              </a:rPr>
              <a:t> </a:t>
            </a:r>
            <a:r>
              <a:rPr lang="en-GB" altLang="en-US" sz="1200" b="1" dirty="0">
                <a:solidFill>
                  <a:srgbClr val="706F6F"/>
                </a:solidFill>
                <a:latin typeface="Century Gothic" panose="020B0502020202020204" pitchFamily="34" charset="0"/>
              </a:rPr>
              <a:t>Of the three parts of a bicycle discussed in the text, which two have the most similarities when it comes to the special features developed for Tour de France bikes? Explain your answer. </a:t>
            </a:r>
          </a:p>
          <a:p>
            <a:endParaRPr lang="en-GB" altLang="en-US" sz="1200" b="1" dirty="0">
              <a:solidFill>
                <a:srgbClr val="706F6F"/>
              </a:solidFill>
              <a:latin typeface="Century Gothic" panose="020B0502020202020204" pitchFamily="34" charset="0"/>
            </a:endParaRPr>
          </a:p>
          <a:p>
            <a:endParaRPr lang="en-GB" altLang="en-US" sz="1200" b="1" dirty="0">
              <a:solidFill>
                <a:srgbClr val="706F6F"/>
              </a:solidFill>
              <a:latin typeface="Century Gothic" panose="020B0502020202020204" pitchFamily="34" charset="0"/>
            </a:endParaRPr>
          </a:p>
          <a:p>
            <a:endParaRPr lang="en-GB" altLang="en-US" sz="1200" b="1" dirty="0">
              <a:solidFill>
                <a:srgbClr val="706F6F"/>
              </a:solidFill>
              <a:latin typeface="Century Gothic" panose="020B0502020202020204" pitchFamily="34" charset="0"/>
            </a:endParaRPr>
          </a:p>
          <a:p>
            <a:endParaRPr lang="en-GB" altLang="en-US" sz="1200" b="1" dirty="0">
              <a:solidFill>
                <a:srgbClr val="706F6F"/>
              </a:solidFill>
              <a:latin typeface="Century Gothic" panose="020B0502020202020204" pitchFamily="34" charset="0"/>
            </a:endParaRPr>
          </a:p>
          <a:p>
            <a:endParaRPr lang="en-GB" altLang="en-US" sz="1200" b="1" dirty="0">
              <a:solidFill>
                <a:srgbClr val="706F6F"/>
              </a:solidFill>
              <a:latin typeface="Century Gothic" panose="020B0502020202020204" pitchFamily="34" charset="0"/>
            </a:endParaRPr>
          </a:p>
          <a:p>
            <a:r>
              <a:rPr lang="en-GB" altLang="en-US" sz="1200" b="1" dirty="0">
                <a:solidFill>
                  <a:srgbClr val="706F6F"/>
                </a:solidFill>
                <a:latin typeface="Century Gothic" panose="020B0502020202020204" pitchFamily="34" charset="0"/>
              </a:rPr>
              <a:t>11. Summarise why a Tour de France bike is more expensive than a ‘normal’ bicycle. </a:t>
            </a:r>
          </a:p>
        </p:txBody>
      </p:sp>
      <p:graphicFrame>
        <p:nvGraphicFramePr>
          <p:cNvPr id="4" name="Table 4">
            <a:extLst>
              <a:ext uri="{FF2B5EF4-FFF2-40B4-BE49-F238E27FC236}">
                <a16:creationId xmlns:a16="http://schemas.microsoft.com/office/drawing/2014/main" id="{EBAEA0BF-4E2A-4736-A53D-1557346F981B}"/>
              </a:ext>
            </a:extLst>
          </p:cNvPr>
          <p:cNvGraphicFramePr>
            <a:graphicFrameLocks noGrp="1"/>
          </p:cNvGraphicFramePr>
          <p:nvPr>
            <p:extLst>
              <p:ext uri="{D42A27DB-BD31-4B8C-83A1-F6EECF244321}">
                <p14:modId xmlns:p14="http://schemas.microsoft.com/office/powerpoint/2010/main" val="3461521364"/>
              </p:ext>
            </p:extLst>
          </p:nvPr>
        </p:nvGraphicFramePr>
        <p:xfrm>
          <a:off x="154326" y="1559794"/>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endParaRPr lang="en-GB" altLang="en-US" sz="120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pSp>
        <p:nvGrpSpPr>
          <p:cNvPr id="17" name="Group 16">
            <a:extLst>
              <a:ext uri="{FF2B5EF4-FFF2-40B4-BE49-F238E27FC236}">
                <a16:creationId xmlns:a16="http://schemas.microsoft.com/office/drawing/2014/main" id="{B0138112-9BD0-4D74-9084-B14CD22FC079}"/>
              </a:ext>
            </a:extLst>
          </p:cNvPr>
          <p:cNvGrpSpPr/>
          <p:nvPr/>
        </p:nvGrpSpPr>
        <p:grpSpPr>
          <a:xfrm>
            <a:off x="-59506" y="9245715"/>
            <a:ext cx="7443229" cy="689608"/>
            <a:chOff x="-59506" y="9245715"/>
            <a:chExt cx="7443229" cy="689608"/>
          </a:xfrm>
        </p:grpSpPr>
        <p:pic>
          <p:nvPicPr>
            <p:cNvPr id="18" name="Picture 17" descr="A picture containing food, shirt&#10;&#10;Description automatically generated">
              <a:extLst>
                <a:ext uri="{FF2B5EF4-FFF2-40B4-BE49-F238E27FC236}">
                  <a16:creationId xmlns:a16="http://schemas.microsoft.com/office/drawing/2014/main" id="{CF1FD664-4B45-45EE-8633-F428FE5F66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 y="9245715"/>
              <a:ext cx="1140483" cy="689608"/>
            </a:xfrm>
            <a:prstGeom prst="rect">
              <a:avLst/>
            </a:prstGeom>
          </p:spPr>
        </p:pic>
        <p:sp>
          <p:nvSpPr>
            <p:cNvPr id="19" name="Rectangle 5">
              <a:extLst>
                <a:ext uri="{FF2B5EF4-FFF2-40B4-BE49-F238E27FC236}">
                  <a16:creationId xmlns:a16="http://schemas.microsoft.com/office/drawing/2014/main" id="{D408215D-AB01-4DE6-873C-C760F9AAABAE}"/>
                </a:ext>
              </a:extLst>
            </p:cNvPr>
            <p:cNvSpPr>
              <a:spLocks noChangeArrowheads="1"/>
            </p:cNvSpPr>
            <p:nvPr/>
          </p:nvSpPr>
          <p:spPr bwMode="auto">
            <a:xfrm>
              <a:off x="-59506" y="9701218"/>
              <a:ext cx="1495876" cy="18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600" b="1">
                  <a:solidFill>
                    <a:srgbClr val="706F6F"/>
                  </a:solidFill>
                  <a:latin typeface="Century Gothic" panose="020B0502020202020204" pitchFamily="34" charset="0"/>
                </a:rPr>
                <a:t>© Classroom Secrets Limited 2020</a:t>
              </a:r>
              <a:endParaRPr lang="en-GB" altLang="en-US" sz="500" b="1">
                <a:solidFill>
                  <a:srgbClr val="706F6F"/>
                </a:solidFill>
                <a:latin typeface="Century Gothic" panose="020B0502020202020204" pitchFamily="34" charset="0"/>
              </a:endParaRPr>
            </a:p>
          </p:txBody>
        </p:sp>
        <p:sp>
          <p:nvSpPr>
            <p:cNvPr id="20" name="Rectangle 1">
              <a:extLst>
                <a:ext uri="{FF2B5EF4-FFF2-40B4-BE49-F238E27FC236}">
                  <a16:creationId xmlns:a16="http://schemas.microsoft.com/office/drawing/2014/main" id="{DF408901-6D4C-4ABD-A41A-8BECFF503539}"/>
                </a:ext>
              </a:extLst>
            </p:cNvPr>
            <p:cNvSpPr>
              <a:spLocks noChangeArrowheads="1"/>
            </p:cNvSpPr>
            <p:nvPr/>
          </p:nvSpPr>
          <p:spPr bwMode="auto">
            <a:xfrm>
              <a:off x="525723" y="9381344"/>
              <a:ext cx="6858000" cy="552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This worksheet is part of our </a:t>
              </a:r>
              <a:r>
                <a:rPr lang="en-GB" altLang="en-US" sz="1100" b="1" dirty="0">
                  <a:solidFill>
                    <a:srgbClr val="F75338"/>
                  </a:solidFill>
                  <a:latin typeface="Century Gothic" panose="020B0502020202020204" pitchFamily="34" charset="0"/>
                </a:rPr>
                <a:t>Year 6 </a:t>
              </a:r>
              <a:r>
                <a:rPr lang="en-GB" altLang="en-US" sz="1100" b="1" dirty="0">
                  <a:solidFill>
                    <a:srgbClr val="706F6F"/>
                  </a:solidFill>
                  <a:latin typeface="Century Gothic" panose="020B0502020202020204" pitchFamily="34" charset="0"/>
                </a:rPr>
                <a:t>Home Learning Pack for </a:t>
              </a:r>
              <a:r>
                <a:rPr lang="en-GB" altLang="en-US" sz="1100" b="1" dirty="0">
                  <a:solidFill>
                    <a:srgbClr val="F75338"/>
                  </a:solidFill>
                  <a:latin typeface="Century Gothic" panose="020B0502020202020204" pitchFamily="34" charset="0"/>
                </a:rPr>
                <a:t>Week 10</a:t>
              </a:r>
              <a:r>
                <a:rPr lang="en-GB" altLang="en-US" sz="1100" b="1" dirty="0">
                  <a:solidFill>
                    <a:srgbClr val="706F6F"/>
                  </a:solidFill>
                  <a:latin typeface="Century Gothic" panose="020B0502020202020204" pitchFamily="34" charset="0"/>
                </a:rPr>
                <a:t>.</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Visit</a:t>
              </a:r>
              <a:r>
                <a:rPr lang="en-GB" altLang="en-US" sz="1400" b="1" dirty="0">
                  <a:latin typeface="Century Gothic" panose="020B0502020202020204" pitchFamily="34" charset="0"/>
                </a:rPr>
                <a:t> </a:t>
              </a:r>
              <a:r>
                <a:rPr lang="en-GB" altLang="en-US" sz="1400" b="1" dirty="0">
                  <a:solidFill>
                    <a:srgbClr val="1D619C"/>
                  </a:solidFill>
                  <a:latin typeface="Century Gothic" panose="020B0502020202020204" pitchFamily="34" charset="0"/>
                </a:rPr>
                <a:t>kids.classroomsecrets.co.uk </a:t>
              </a:r>
              <a:r>
                <a:rPr lang="en-GB" altLang="en-US" sz="1100" b="1" dirty="0">
                  <a:solidFill>
                    <a:srgbClr val="706F6F"/>
                  </a:solidFill>
                  <a:latin typeface="Century Gothic" panose="020B0502020202020204" pitchFamily="34" charset="0"/>
                </a:rPr>
                <a:t>for online games to support learning.</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p:txBody>
        </p:sp>
      </p:grpSp>
      <p:graphicFrame>
        <p:nvGraphicFramePr>
          <p:cNvPr id="21" name="Table 4">
            <a:extLst>
              <a:ext uri="{FF2B5EF4-FFF2-40B4-BE49-F238E27FC236}">
                <a16:creationId xmlns:a16="http://schemas.microsoft.com/office/drawing/2014/main" id="{5C07CFD0-0C2D-4BC8-9C33-5E74A0C6435F}"/>
              </a:ext>
            </a:extLst>
          </p:cNvPr>
          <p:cNvGraphicFramePr>
            <a:graphicFrameLocks noGrp="1"/>
          </p:cNvGraphicFramePr>
          <p:nvPr>
            <p:extLst>
              <p:ext uri="{D42A27DB-BD31-4B8C-83A1-F6EECF244321}">
                <p14:modId xmlns:p14="http://schemas.microsoft.com/office/powerpoint/2010/main" val="1836143805"/>
              </p:ext>
            </p:extLst>
          </p:nvPr>
        </p:nvGraphicFramePr>
        <p:xfrm>
          <a:off x="154326" y="279801"/>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endParaRPr lang="en-GB" altLang="en-US" sz="120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aphicFrame>
        <p:nvGraphicFramePr>
          <p:cNvPr id="26" name="Table 4">
            <a:extLst>
              <a:ext uri="{FF2B5EF4-FFF2-40B4-BE49-F238E27FC236}">
                <a16:creationId xmlns:a16="http://schemas.microsoft.com/office/drawing/2014/main" id="{1976EF0D-53D5-4184-A395-D749AD3B30CF}"/>
              </a:ext>
            </a:extLst>
          </p:cNvPr>
          <p:cNvGraphicFramePr>
            <a:graphicFrameLocks noGrp="1"/>
          </p:cNvGraphicFramePr>
          <p:nvPr>
            <p:extLst>
              <p:ext uri="{D42A27DB-BD31-4B8C-83A1-F6EECF244321}">
                <p14:modId xmlns:p14="http://schemas.microsoft.com/office/powerpoint/2010/main" val="1215493983"/>
              </p:ext>
            </p:extLst>
          </p:nvPr>
        </p:nvGraphicFramePr>
        <p:xfrm>
          <a:off x="154326" y="3013969"/>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endParaRPr lang="en-GB" altLang="en-US" sz="120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aphicFrame>
        <p:nvGraphicFramePr>
          <p:cNvPr id="27" name="Table 4">
            <a:extLst>
              <a:ext uri="{FF2B5EF4-FFF2-40B4-BE49-F238E27FC236}">
                <a16:creationId xmlns:a16="http://schemas.microsoft.com/office/drawing/2014/main" id="{CD871A7F-FE51-4DF5-BD50-D894424AE09A}"/>
              </a:ext>
            </a:extLst>
          </p:cNvPr>
          <p:cNvGraphicFramePr>
            <a:graphicFrameLocks noGrp="1"/>
          </p:cNvGraphicFramePr>
          <p:nvPr>
            <p:extLst>
              <p:ext uri="{D42A27DB-BD31-4B8C-83A1-F6EECF244321}">
                <p14:modId xmlns:p14="http://schemas.microsoft.com/office/powerpoint/2010/main" val="3938075981"/>
              </p:ext>
            </p:extLst>
          </p:nvPr>
        </p:nvGraphicFramePr>
        <p:xfrm>
          <a:off x="154326" y="4114136"/>
          <a:ext cx="6532388" cy="5112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5112000">
                <a:tc>
                  <a:txBody>
                    <a:bodyPr/>
                    <a:lstStyle/>
                    <a:p>
                      <a:endParaRPr lang="en-GB" sz="1200" b="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spTree>
    <p:extLst>
      <p:ext uri="{BB962C8B-B14F-4D97-AF65-F5344CB8AC3E}">
        <p14:creationId xmlns:p14="http://schemas.microsoft.com/office/powerpoint/2010/main" val="21188217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a:extLst>
              <a:ext uri="{FF2B5EF4-FFF2-40B4-BE49-F238E27FC236}">
                <a16:creationId xmlns:a16="http://schemas.microsoft.com/office/drawing/2014/main" id="{EF31F3C5-A006-4EBC-92E1-FF872DDB261D}"/>
              </a:ext>
            </a:extLst>
          </p:cNvPr>
          <p:cNvSpPr>
            <a:spLocks noChangeArrowheads="1"/>
          </p:cNvSpPr>
          <p:nvPr/>
        </p:nvSpPr>
        <p:spPr bwMode="auto">
          <a:xfrm>
            <a:off x="215900" y="373063"/>
            <a:ext cx="640873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93000"/>
              </a:lnSpc>
              <a:buClr>
                <a:srgbClr val="000000"/>
              </a:buClr>
              <a:buSzPct val="100000"/>
              <a:buFont typeface="Times New Roman" panose="02020603050405020304" pitchFamily="18" charset="0"/>
              <a:buNone/>
            </a:pPr>
            <a:endParaRPr lang="en-US" altLang="en-US"/>
          </a:p>
        </p:txBody>
      </p:sp>
      <p:graphicFrame>
        <p:nvGraphicFramePr>
          <p:cNvPr id="12" name="Table 11">
            <a:extLst>
              <a:ext uri="{FF2B5EF4-FFF2-40B4-BE49-F238E27FC236}">
                <a16:creationId xmlns:a16="http://schemas.microsoft.com/office/drawing/2014/main" id="{ED3644C7-27B8-4BE9-9C0F-1049818759B1}"/>
              </a:ext>
            </a:extLst>
          </p:cNvPr>
          <p:cNvGraphicFramePr>
            <a:graphicFrameLocks noGrp="1"/>
          </p:cNvGraphicFramePr>
          <p:nvPr>
            <p:extLst>
              <p:ext uri="{D42A27DB-BD31-4B8C-83A1-F6EECF244321}">
                <p14:modId xmlns:p14="http://schemas.microsoft.com/office/powerpoint/2010/main" val="2065802202"/>
              </p:ext>
            </p:extLst>
          </p:nvPr>
        </p:nvGraphicFramePr>
        <p:xfrm>
          <a:off x="107951" y="0"/>
          <a:ext cx="6642099" cy="9263280"/>
        </p:xfrm>
        <a:graphic>
          <a:graphicData uri="http://schemas.openxmlformats.org/drawingml/2006/table">
            <a:tbl>
              <a:tblPr firstRow="1" bandRow="1">
                <a:tableStyleId>{5940675A-B579-460E-94D1-54222C63F5DA}</a:tableStyleId>
              </a:tblPr>
              <a:tblGrid>
                <a:gridCol w="6642099">
                  <a:extLst>
                    <a:ext uri="{9D8B030D-6E8A-4147-A177-3AD203B41FA5}">
                      <a16:colId xmlns:a16="http://schemas.microsoft.com/office/drawing/2014/main" val="2245041639"/>
                    </a:ext>
                  </a:extLst>
                </a:gridCol>
              </a:tblGrid>
              <a:tr h="317297">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en-GB" sz="600" b="1" i="0" u="sng" strike="noStrike" kern="1200" cap="none" spc="0" normalizeH="0" baseline="0" noProof="0">
                        <a:ln>
                          <a:noFill/>
                        </a:ln>
                        <a:solidFill>
                          <a:schemeClr val="tx1"/>
                        </a:solidFill>
                        <a:effectLst/>
                        <a:uLnTx/>
                        <a:uFillTx/>
                        <a:latin typeface="Century Gothic" panose="020B0502020202020204" pitchFamily="34" charset="0"/>
                        <a:ea typeface="+mn-ea"/>
                        <a:cs typeface="+mn-cs"/>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a:ln>
                            <a:noFill/>
                          </a:ln>
                          <a:solidFill>
                            <a:schemeClr val="tx1"/>
                          </a:solidFill>
                          <a:effectLst/>
                          <a:uLnTx/>
                          <a:uFillTx/>
                          <a:latin typeface="Century Gothic" panose="020B0502020202020204" pitchFamily="34" charset="0"/>
                          <a:ea typeface="+mn-ea"/>
                          <a:cs typeface="+mn-cs"/>
                        </a:rPr>
                        <a:t>Additional Resources – Guided Reading</a:t>
                      </a:r>
                      <a:endParaRPr lang="en-GB" sz="1600" b="1" u="sng"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59203"/>
                  </a:ext>
                </a:extLst>
              </a:tr>
              <a:tr h="8928000">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GB" sz="1600" b="1" u="sng" dirty="0">
                          <a:solidFill>
                            <a:schemeClr val="tx1"/>
                          </a:solidFill>
                          <a:latin typeface="Century Gothic" panose="020B0502020202020204" pitchFamily="34" charset="0"/>
                        </a:rPr>
                        <a:t>Elite Equipment</a:t>
                      </a:r>
                      <a:endParaRPr lang="en-AU" sz="1200" b="1" u="sng" dirty="0">
                        <a:solidFill>
                          <a:schemeClr val="tx1"/>
                        </a:solidFill>
                        <a:latin typeface="Century Gothic" panose="020B0502020202020204" pitchFamily="34" charset="0"/>
                      </a:endParaRPr>
                    </a:p>
                    <a:p>
                      <a:pPr>
                        <a:lnSpc>
                          <a:spcPct val="100000"/>
                        </a:lnSpc>
                        <a:spcAft>
                          <a:spcPct val="0"/>
                        </a:spcAft>
                        <a:buClrTx/>
                      </a:pPr>
                      <a:endParaRPr lang="en-GB" altLang="en-US" sz="1200" b="1" dirty="0">
                        <a:latin typeface="Century Gothic" panose="020B0502020202020204" pitchFamily="34" charset="0"/>
                      </a:endParaRPr>
                    </a:p>
                    <a:p>
                      <a:pPr>
                        <a:lnSpc>
                          <a:spcPct val="100000"/>
                        </a:lnSpc>
                        <a:spcAft>
                          <a:spcPct val="0"/>
                        </a:spcAft>
                        <a:buClrTx/>
                      </a:pPr>
                      <a:r>
                        <a:rPr lang="en-GB" altLang="en-US" sz="1350" b="1" dirty="0">
                          <a:latin typeface="Century Gothic" panose="020B0502020202020204" pitchFamily="34" charset="0"/>
                        </a:rPr>
                        <a:t>Just as the racing cars in motorsport are the most finely tuned versions of the vehicles we drive every day, so too are the bicycles ridden in the Tour de France cutting-edge cousins of the bikes you might have at home. While on the surface they might look similar, with their pedals, chains, brakes and wheels, the top-level bikes used in the Tour are precisely designed and engineered to produce the best possible performances when it is time to race.</a:t>
                      </a: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dirty="0">
                          <a:latin typeface="Century Gothic" panose="020B0502020202020204" pitchFamily="34" charset="0"/>
                        </a:rPr>
                        <a:t>Perhaps the simplest difference to understand is the price. A Tour bicycle can cost anywhere between eight and twelve thousand pounds. The high-tech materials and production methods, as well as the costs of research and development, drive up the price of each part of the bicycle. Put all of these things together, and you have to spend </a:t>
                      </a:r>
                      <a:r>
                        <a:rPr lang="en-GB" altLang="en-US" sz="1350" b="1" i="1" dirty="0">
                          <a:latin typeface="Century Gothic" panose="020B0502020202020204" pitchFamily="34" charset="0"/>
                        </a:rPr>
                        <a:t>a lot </a:t>
                      </a:r>
                      <a:r>
                        <a:rPr lang="en-GB" altLang="en-US" sz="1350" b="1" dirty="0">
                          <a:latin typeface="Century Gothic" panose="020B0502020202020204" pitchFamily="34" charset="0"/>
                        </a:rPr>
                        <a:t>of extra money!</a:t>
                      </a: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dirty="0">
                          <a:latin typeface="Century Gothic" panose="020B0502020202020204" pitchFamily="34" charset="0"/>
                        </a:rPr>
                        <a:t>Then, there’s the weight. The UCI (Union </a:t>
                      </a:r>
                      <a:r>
                        <a:rPr lang="en-GB" altLang="en-US" sz="1350" b="1" dirty="0" err="1">
                          <a:latin typeface="Century Gothic" panose="020B0502020202020204" pitchFamily="34" charset="0"/>
                        </a:rPr>
                        <a:t>Cycliste</a:t>
                      </a:r>
                      <a:r>
                        <a:rPr lang="en-GB" altLang="en-US" sz="1350" b="1" dirty="0">
                          <a:latin typeface="Century Gothic" panose="020B0502020202020204" pitchFamily="34" charset="0"/>
                        </a:rPr>
                        <a:t> Internationale) which runs the Tour de France has set a limit on just how light a competition bicycle can be. Modern technology has made bikes lighter and lighter, but a Tour bike cannot be lighter than 6.8kg. However, that is still </a:t>
                      </a:r>
                      <a:r>
                        <a:rPr lang="en-GB" altLang="en-US" sz="1350" b="1" i="1" dirty="0">
                          <a:latin typeface="Century Gothic" panose="020B0502020202020204" pitchFamily="34" charset="0"/>
                        </a:rPr>
                        <a:t>extremely</a:t>
                      </a:r>
                      <a:r>
                        <a:rPr lang="en-GB" altLang="en-US" sz="1350" b="1" dirty="0">
                          <a:latin typeface="Century Gothic" panose="020B0502020202020204" pitchFamily="34" charset="0"/>
                        </a:rPr>
                        <a:t> light! Have you ever picked up a pet cat? If you consider that a normal, healthy housecat weighs four to five kilograms, just under seven kilograms for a </a:t>
                      </a:r>
                      <a:r>
                        <a:rPr lang="en-GB" altLang="en-US" sz="1350" b="1" i="1" dirty="0">
                          <a:latin typeface="Century Gothic" panose="020B0502020202020204" pitchFamily="34" charset="0"/>
                        </a:rPr>
                        <a:t>whole bicycle</a:t>
                      </a:r>
                      <a:r>
                        <a:rPr lang="en-GB" altLang="en-US" sz="1350" b="1" dirty="0">
                          <a:latin typeface="Century Gothic" panose="020B0502020202020204" pitchFamily="34" charset="0"/>
                        </a:rPr>
                        <a:t> is very impressive!</a:t>
                      </a: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dirty="0">
                          <a:latin typeface="Century Gothic" panose="020B0502020202020204" pitchFamily="34" charset="0"/>
                        </a:rPr>
                        <a:t>So, in what ways are the parts of a Tour de France bicycle special? What are they made from? What makes them so expensive? Read on to find out about some specific features of the world’s best bikes!</a:t>
                      </a:r>
                    </a:p>
                    <a:p>
                      <a:pPr>
                        <a:lnSpc>
                          <a:spcPct val="100000"/>
                        </a:lnSpc>
                        <a:spcAft>
                          <a:spcPct val="0"/>
                        </a:spcAft>
                        <a:buClrTx/>
                      </a:pPr>
                      <a:endParaRPr lang="en-GB" altLang="en-US" sz="1350" b="1" u="sng" dirty="0">
                        <a:latin typeface="Century Gothic" panose="020B0502020202020204" pitchFamily="34" charset="0"/>
                      </a:endParaRPr>
                    </a:p>
                    <a:p>
                      <a:pPr>
                        <a:lnSpc>
                          <a:spcPct val="100000"/>
                        </a:lnSpc>
                        <a:spcAft>
                          <a:spcPct val="0"/>
                        </a:spcAft>
                        <a:buClrTx/>
                      </a:pPr>
                      <a:r>
                        <a:rPr lang="en-GB" altLang="en-US" sz="1350" b="1" u="sng" dirty="0">
                          <a:latin typeface="Century Gothic" panose="020B0502020202020204" pitchFamily="34" charset="0"/>
                        </a:rPr>
                        <a:t>The Frame</a:t>
                      </a: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dirty="0">
                          <a:latin typeface="Century Gothic" panose="020B0502020202020204" pitchFamily="34" charset="0"/>
                        </a:rPr>
                        <a:t>The frame is perhaps the most crucial part of a bike. It gives the bike its shape, its rigidity and its strength. Every other part of the bike is attached in some way to the frame and as the largest part of any racing bike, huge amounts of research have been done to make frames as light and strong as possible.</a:t>
                      </a: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dirty="0">
                          <a:latin typeface="Century Gothic" panose="020B0502020202020204" pitchFamily="34" charset="0"/>
                        </a:rPr>
                        <a:t>Modern racing bike frames are made from carbon fibre. Carbon fibre is a very expensive material made by weaving strands (or fibres) of carbon together and bonding them with special resin. It is very strong and stiff but is incredibly light. This makes it perfect for bicycle designers, who are looking for exactly those qualities in a material for racing bike frames.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7094970"/>
                  </a:ext>
                </a:extLst>
              </a:tr>
            </a:tbl>
          </a:graphicData>
        </a:graphic>
      </p:graphicFrame>
      <p:grpSp>
        <p:nvGrpSpPr>
          <p:cNvPr id="11" name="Group 10">
            <a:extLst>
              <a:ext uri="{FF2B5EF4-FFF2-40B4-BE49-F238E27FC236}">
                <a16:creationId xmlns:a16="http://schemas.microsoft.com/office/drawing/2014/main" id="{D8872A7C-4A46-4BBC-8809-2B4F6F99C812}"/>
              </a:ext>
            </a:extLst>
          </p:cNvPr>
          <p:cNvGrpSpPr/>
          <p:nvPr/>
        </p:nvGrpSpPr>
        <p:grpSpPr>
          <a:xfrm>
            <a:off x="-59506" y="9245715"/>
            <a:ext cx="7443229" cy="689608"/>
            <a:chOff x="-59506" y="9245715"/>
            <a:chExt cx="7443229" cy="689608"/>
          </a:xfrm>
        </p:grpSpPr>
        <p:pic>
          <p:nvPicPr>
            <p:cNvPr id="13" name="Picture 12" descr="A picture containing food, shirt&#10;&#10;Description automatically generated">
              <a:extLst>
                <a:ext uri="{FF2B5EF4-FFF2-40B4-BE49-F238E27FC236}">
                  <a16:creationId xmlns:a16="http://schemas.microsoft.com/office/drawing/2014/main" id="{100CA865-8CF1-4B87-A644-DBA7618750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 y="9245715"/>
              <a:ext cx="1140483" cy="689608"/>
            </a:xfrm>
            <a:prstGeom prst="rect">
              <a:avLst/>
            </a:prstGeom>
          </p:spPr>
        </p:pic>
        <p:sp>
          <p:nvSpPr>
            <p:cNvPr id="14" name="Rectangle 5">
              <a:extLst>
                <a:ext uri="{FF2B5EF4-FFF2-40B4-BE49-F238E27FC236}">
                  <a16:creationId xmlns:a16="http://schemas.microsoft.com/office/drawing/2014/main" id="{ACB9ADBF-AA2F-4816-A34F-3CE978492CD5}"/>
                </a:ext>
              </a:extLst>
            </p:cNvPr>
            <p:cNvSpPr>
              <a:spLocks noChangeArrowheads="1"/>
            </p:cNvSpPr>
            <p:nvPr/>
          </p:nvSpPr>
          <p:spPr bwMode="auto">
            <a:xfrm>
              <a:off x="-59506" y="9701218"/>
              <a:ext cx="1495876" cy="18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600" b="1">
                  <a:solidFill>
                    <a:srgbClr val="706F6F"/>
                  </a:solidFill>
                  <a:latin typeface="Century Gothic" panose="020B0502020202020204" pitchFamily="34" charset="0"/>
                </a:rPr>
                <a:t>© Classroom Secrets Limited 2020</a:t>
              </a:r>
              <a:endParaRPr lang="en-GB" altLang="en-US" sz="500" b="1">
                <a:solidFill>
                  <a:srgbClr val="706F6F"/>
                </a:solidFill>
                <a:latin typeface="Century Gothic" panose="020B0502020202020204" pitchFamily="34" charset="0"/>
              </a:endParaRPr>
            </a:p>
          </p:txBody>
        </p:sp>
        <p:sp>
          <p:nvSpPr>
            <p:cNvPr id="15" name="Rectangle 1">
              <a:extLst>
                <a:ext uri="{FF2B5EF4-FFF2-40B4-BE49-F238E27FC236}">
                  <a16:creationId xmlns:a16="http://schemas.microsoft.com/office/drawing/2014/main" id="{247E18F1-424D-4132-8E6E-32A3B96FD962}"/>
                </a:ext>
              </a:extLst>
            </p:cNvPr>
            <p:cNvSpPr>
              <a:spLocks noChangeArrowheads="1"/>
            </p:cNvSpPr>
            <p:nvPr/>
          </p:nvSpPr>
          <p:spPr bwMode="auto">
            <a:xfrm>
              <a:off x="525723" y="9381344"/>
              <a:ext cx="6858000" cy="552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This worksheet is part of our </a:t>
              </a:r>
              <a:r>
                <a:rPr lang="en-GB" altLang="en-US" sz="1100" b="1" dirty="0">
                  <a:solidFill>
                    <a:srgbClr val="F75338"/>
                  </a:solidFill>
                  <a:latin typeface="Century Gothic" panose="020B0502020202020204" pitchFamily="34" charset="0"/>
                </a:rPr>
                <a:t>Year 6 </a:t>
              </a:r>
              <a:r>
                <a:rPr lang="en-GB" altLang="en-US" sz="1100" b="1" dirty="0">
                  <a:solidFill>
                    <a:srgbClr val="706F6F"/>
                  </a:solidFill>
                  <a:latin typeface="Century Gothic" panose="020B0502020202020204" pitchFamily="34" charset="0"/>
                </a:rPr>
                <a:t>Home Learning Pack for </a:t>
              </a:r>
              <a:r>
                <a:rPr lang="en-GB" altLang="en-US" sz="1100" b="1" dirty="0">
                  <a:solidFill>
                    <a:srgbClr val="F75338"/>
                  </a:solidFill>
                  <a:latin typeface="Century Gothic" panose="020B0502020202020204" pitchFamily="34" charset="0"/>
                </a:rPr>
                <a:t>Week 10</a:t>
              </a:r>
              <a:r>
                <a:rPr lang="en-GB" altLang="en-US" sz="1100" b="1" dirty="0">
                  <a:solidFill>
                    <a:srgbClr val="706F6F"/>
                  </a:solidFill>
                  <a:latin typeface="Century Gothic" panose="020B0502020202020204" pitchFamily="34" charset="0"/>
                </a:rPr>
                <a:t>.</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Visit</a:t>
              </a:r>
              <a:r>
                <a:rPr lang="en-GB" altLang="en-US" sz="1400" b="1" dirty="0">
                  <a:latin typeface="Century Gothic" panose="020B0502020202020204" pitchFamily="34" charset="0"/>
                </a:rPr>
                <a:t> </a:t>
              </a:r>
              <a:r>
                <a:rPr lang="en-GB" altLang="en-US" sz="1400" b="1" dirty="0">
                  <a:solidFill>
                    <a:srgbClr val="1D619C"/>
                  </a:solidFill>
                  <a:latin typeface="Century Gothic" panose="020B0502020202020204" pitchFamily="34" charset="0"/>
                </a:rPr>
                <a:t>kids.classroomsecrets.co.uk </a:t>
              </a:r>
              <a:r>
                <a:rPr lang="en-GB" altLang="en-US" sz="1100" b="1" dirty="0">
                  <a:solidFill>
                    <a:srgbClr val="706F6F"/>
                  </a:solidFill>
                  <a:latin typeface="Century Gothic" panose="020B0502020202020204" pitchFamily="34" charset="0"/>
                </a:rPr>
                <a:t>for online games to support learning.</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p:txBody>
        </p:sp>
      </p:grpSp>
    </p:spTree>
    <p:extLst>
      <p:ext uri="{BB962C8B-B14F-4D97-AF65-F5344CB8AC3E}">
        <p14:creationId xmlns:p14="http://schemas.microsoft.com/office/powerpoint/2010/main" val="5263857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a:extLst>
              <a:ext uri="{FF2B5EF4-FFF2-40B4-BE49-F238E27FC236}">
                <a16:creationId xmlns:a16="http://schemas.microsoft.com/office/drawing/2014/main" id="{EF31F3C5-A006-4EBC-92E1-FF872DDB261D}"/>
              </a:ext>
            </a:extLst>
          </p:cNvPr>
          <p:cNvSpPr>
            <a:spLocks noChangeArrowheads="1"/>
          </p:cNvSpPr>
          <p:nvPr/>
        </p:nvSpPr>
        <p:spPr bwMode="auto">
          <a:xfrm>
            <a:off x="215900" y="373063"/>
            <a:ext cx="640873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93000"/>
              </a:lnSpc>
              <a:buClr>
                <a:srgbClr val="000000"/>
              </a:buClr>
              <a:buSzPct val="100000"/>
              <a:buFont typeface="Times New Roman" panose="02020603050405020304" pitchFamily="18" charset="0"/>
              <a:buNone/>
            </a:pPr>
            <a:endParaRPr lang="en-US" altLang="en-US"/>
          </a:p>
        </p:txBody>
      </p:sp>
      <p:graphicFrame>
        <p:nvGraphicFramePr>
          <p:cNvPr id="12" name="Table 11">
            <a:extLst>
              <a:ext uri="{FF2B5EF4-FFF2-40B4-BE49-F238E27FC236}">
                <a16:creationId xmlns:a16="http://schemas.microsoft.com/office/drawing/2014/main" id="{ED3644C7-27B8-4BE9-9C0F-1049818759B1}"/>
              </a:ext>
            </a:extLst>
          </p:cNvPr>
          <p:cNvGraphicFramePr>
            <a:graphicFrameLocks noGrp="1"/>
          </p:cNvGraphicFramePr>
          <p:nvPr>
            <p:extLst>
              <p:ext uri="{D42A27DB-BD31-4B8C-83A1-F6EECF244321}">
                <p14:modId xmlns:p14="http://schemas.microsoft.com/office/powerpoint/2010/main" val="2209777748"/>
              </p:ext>
            </p:extLst>
          </p:nvPr>
        </p:nvGraphicFramePr>
        <p:xfrm>
          <a:off x="108000" y="0"/>
          <a:ext cx="6642000" cy="9555480"/>
        </p:xfrm>
        <a:graphic>
          <a:graphicData uri="http://schemas.openxmlformats.org/drawingml/2006/table">
            <a:tbl>
              <a:tblPr firstRow="1" bandRow="1">
                <a:tableStyleId>{5940675A-B579-460E-94D1-54222C63F5DA}</a:tableStyleId>
              </a:tblPr>
              <a:tblGrid>
                <a:gridCol w="6642000">
                  <a:extLst>
                    <a:ext uri="{9D8B030D-6E8A-4147-A177-3AD203B41FA5}">
                      <a16:colId xmlns:a16="http://schemas.microsoft.com/office/drawing/2014/main" val="2245041639"/>
                    </a:ext>
                  </a:extLst>
                </a:gridCol>
              </a:tblGrid>
              <a:tr h="8928000">
                <a:tc>
                  <a:txBody>
                    <a:bodyPr/>
                    <a:lstStyle/>
                    <a:p>
                      <a:pPr marL="0" marR="0" lvl="0" indent="0" algn="l" defTabSz="685800" rtl="0" eaLnBrk="1" fontAlgn="auto" latinLnBrk="0" hangingPunct="1">
                        <a:lnSpc>
                          <a:spcPct val="100000"/>
                        </a:lnSpc>
                        <a:spcBef>
                          <a:spcPts val="0"/>
                        </a:spcBef>
                        <a:spcAft>
                          <a:spcPct val="0"/>
                        </a:spcAft>
                        <a:buClrTx/>
                        <a:buSzTx/>
                        <a:buFontTx/>
                        <a:buNone/>
                        <a:tabLst/>
                        <a:defRPr/>
                      </a:pPr>
                      <a:br>
                        <a:rPr lang="en-AU" sz="1350" b="1" dirty="0">
                          <a:latin typeface="Century Gothic" panose="020B0502020202020204" pitchFamily="34" charset="0"/>
                        </a:rPr>
                      </a:br>
                      <a:r>
                        <a:rPr lang="en-GB" altLang="en-US" sz="1350" b="1" dirty="0">
                          <a:latin typeface="Century Gothic" panose="020B0502020202020204" pitchFamily="34" charset="0"/>
                        </a:rPr>
                        <a:t>Racing bike frames are also slightly different in their shape to the frames of everyday bikes you might have seen. Designers use wind tunnels and sophisticated computer programmes to work out how to make their frames as aerodynamic as possible. The more aerodynamic a bicycle is, the easier it ‘cuts’ through the air, enabling riders to go faster with less effort. As you can imagine, spending hours inside special laboratories and wind tunnels is not cheap!</a:t>
                      </a: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u="sng" dirty="0">
                          <a:latin typeface="Century Gothic" panose="020B0502020202020204" pitchFamily="34" charset="0"/>
                        </a:rPr>
                        <a:t>The Wheels</a:t>
                      </a: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dirty="0">
                          <a:latin typeface="Century Gothic" panose="020B0502020202020204" pitchFamily="34" charset="0"/>
                        </a:rPr>
                        <a:t>Just like frame designers, wheel designers seek to create wheels which are strong, light and highly aerodynamic. As a result, carbon fibre is king here as well. Wheel rims are often much ‘deeper’ (they stretch closer to the centre of the wheel) than those found on ‘normal’ bikes, and are carefully shaped to ensure they generate as little air resistance as possible. Sometimes, wheels are asymmetrical (not symmetrical), or different shaped rims are used at the front and back of a bike. Different teams experiment with multiple wheel options to try and find the fastest set-up.</a:t>
                      </a: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u="sng" dirty="0">
                          <a:latin typeface="Century Gothic" panose="020B0502020202020204" pitchFamily="34" charset="0"/>
                        </a:rPr>
                        <a:t>The </a:t>
                      </a:r>
                      <a:r>
                        <a:rPr lang="en-GB" altLang="en-US" sz="1350" b="1" u="sng" dirty="0" err="1">
                          <a:latin typeface="Century Gothic" panose="020B0502020202020204" pitchFamily="34" charset="0"/>
                        </a:rPr>
                        <a:t>Groupset</a:t>
                      </a:r>
                      <a:endParaRPr lang="en-GB" altLang="en-US" sz="1350" b="1" u="sng" dirty="0">
                        <a:latin typeface="Century Gothic" panose="020B0502020202020204" pitchFamily="34" charset="0"/>
                      </a:endParaRP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dirty="0">
                          <a:latin typeface="Century Gothic" panose="020B0502020202020204" pitchFamily="34" charset="0"/>
                        </a:rPr>
                        <a:t>The word ‘</a:t>
                      </a:r>
                      <a:r>
                        <a:rPr lang="en-GB" altLang="en-US" sz="1350" b="1" dirty="0" err="1">
                          <a:latin typeface="Century Gothic" panose="020B0502020202020204" pitchFamily="34" charset="0"/>
                        </a:rPr>
                        <a:t>groupset</a:t>
                      </a:r>
                      <a:r>
                        <a:rPr lang="en-GB" altLang="en-US" sz="1350" b="1" dirty="0">
                          <a:latin typeface="Century Gothic" panose="020B0502020202020204" pitchFamily="34" charset="0"/>
                        </a:rPr>
                        <a:t>’ is simply bicycle riders’ jargon for ‘any part of the bike to do with pedalling, gears and </a:t>
                      </a:r>
                      <a:r>
                        <a:rPr lang="en-GB" altLang="en-US" sz="1350" b="1">
                          <a:latin typeface="Century Gothic" panose="020B0502020202020204" pitchFamily="34" charset="0"/>
                        </a:rPr>
                        <a:t>brakes’. </a:t>
                      </a:r>
                      <a:r>
                        <a:rPr lang="en-GB" altLang="en-US" sz="1350" b="1" dirty="0">
                          <a:latin typeface="Century Gothic" panose="020B0502020202020204" pitchFamily="34" charset="0"/>
                        </a:rPr>
                        <a:t>As with all the other parts we have looked at already, these elements of racing bikes are more finely tuned versions of the gears, brakes and pedals found on bicycles all over the world. For example, most ‘normal’ bikes use mechanical parts to change gears. A ‘normal’ rider pushes a lever or twists a handle, pulling a cable and moving the derailleur (the little ‘arm’ holding the chain away from the gear cogs) and chain into a new position. On top-level racing bikes, this process is done electronically. Buttons on the handlebars send signals through wires (or sometimes wirelessly) to the gear systems to change up or down a cog. Many professional riders sing the praises of electronic systems, claiming that they make gear shifts smoother, easier in all circumstances and more predictable on different road surfaces. A few riders still use mechanical systems, perhaps because they fear the failure of new technology. However, electronic systems are now always weatherproof, so soon it may be that the whole Tour is using them.</a:t>
                      </a:r>
                    </a:p>
                    <a:p>
                      <a:pPr>
                        <a:lnSpc>
                          <a:spcPct val="100000"/>
                        </a:lnSpc>
                        <a:spcAft>
                          <a:spcPct val="0"/>
                        </a:spcAft>
                        <a:buClrTx/>
                      </a:pPr>
                      <a:endParaRPr lang="en-GB" altLang="en-US" sz="1350" b="1" dirty="0">
                        <a:latin typeface="Century Gothic" panose="020B0502020202020204" pitchFamily="34" charset="0"/>
                      </a:endParaRPr>
                    </a:p>
                    <a:p>
                      <a:pPr>
                        <a:lnSpc>
                          <a:spcPct val="100000"/>
                        </a:lnSpc>
                        <a:spcAft>
                          <a:spcPct val="0"/>
                        </a:spcAft>
                        <a:buClrTx/>
                      </a:pPr>
                      <a:r>
                        <a:rPr lang="en-GB" altLang="en-US" sz="1350" b="1" dirty="0">
                          <a:latin typeface="Century Gothic" panose="020B0502020202020204" pitchFamily="34" charset="0"/>
                        </a:rPr>
                        <a:t>Of course, there are many other features of elite-level cycling equipment which have not been covered in these brief paragraphs. The internet is full of product descriptions, explanatory diagrams and reviews of the incredible machines of the Tour de France. Perhaps one day you might be a rider or a mechanic on the Tour? We will have to wait and see what amazing new technology the riders of tomorrow will use!</a:t>
                      </a:r>
                    </a:p>
                    <a:p>
                      <a:endParaRPr lang="en-AU" sz="1350" b="1"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7094970"/>
                  </a:ext>
                </a:extLst>
              </a:tr>
            </a:tbl>
          </a:graphicData>
        </a:graphic>
      </p:graphicFrame>
      <p:grpSp>
        <p:nvGrpSpPr>
          <p:cNvPr id="9" name="Group 8">
            <a:extLst>
              <a:ext uri="{FF2B5EF4-FFF2-40B4-BE49-F238E27FC236}">
                <a16:creationId xmlns:a16="http://schemas.microsoft.com/office/drawing/2014/main" id="{9678B35D-5B22-43CA-9540-C25ED429424D}"/>
              </a:ext>
            </a:extLst>
          </p:cNvPr>
          <p:cNvGrpSpPr/>
          <p:nvPr/>
        </p:nvGrpSpPr>
        <p:grpSpPr>
          <a:xfrm>
            <a:off x="-59506" y="9245715"/>
            <a:ext cx="7443229" cy="689608"/>
            <a:chOff x="-59506" y="9245715"/>
            <a:chExt cx="7443229" cy="689608"/>
          </a:xfrm>
        </p:grpSpPr>
        <p:pic>
          <p:nvPicPr>
            <p:cNvPr id="10" name="Picture 9" descr="A picture containing food, shirt&#10;&#10;Description automatically generated">
              <a:extLst>
                <a:ext uri="{FF2B5EF4-FFF2-40B4-BE49-F238E27FC236}">
                  <a16:creationId xmlns:a16="http://schemas.microsoft.com/office/drawing/2014/main" id="{69CE6AC0-DF86-49AF-BCAB-6FF2292BC5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 y="9245715"/>
              <a:ext cx="1140483" cy="689608"/>
            </a:xfrm>
            <a:prstGeom prst="rect">
              <a:avLst/>
            </a:prstGeom>
          </p:spPr>
        </p:pic>
        <p:sp>
          <p:nvSpPr>
            <p:cNvPr id="16" name="Rectangle 5">
              <a:extLst>
                <a:ext uri="{FF2B5EF4-FFF2-40B4-BE49-F238E27FC236}">
                  <a16:creationId xmlns:a16="http://schemas.microsoft.com/office/drawing/2014/main" id="{6982AC1E-4D51-4D70-8603-AADD91A66537}"/>
                </a:ext>
              </a:extLst>
            </p:cNvPr>
            <p:cNvSpPr>
              <a:spLocks noChangeArrowheads="1"/>
            </p:cNvSpPr>
            <p:nvPr/>
          </p:nvSpPr>
          <p:spPr bwMode="auto">
            <a:xfrm>
              <a:off x="-59506" y="9701218"/>
              <a:ext cx="1495876" cy="18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600" b="1">
                  <a:solidFill>
                    <a:srgbClr val="706F6F"/>
                  </a:solidFill>
                  <a:latin typeface="Century Gothic" panose="020B0502020202020204" pitchFamily="34" charset="0"/>
                </a:rPr>
                <a:t>© Classroom Secrets Limited 2020</a:t>
              </a:r>
              <a:endParaRPr lang="en-GB" altLang="en-US" sz="500" b="1">
                <a:solidFill>
                  <a:srgbClr val="706F6F"/>
                </a:solidFill>
                <a:latin typeface="Century Gothic" panose="020B0502020202020204" pitchFamily="34" charset="0"/>
              </a:endParaRPr>
            </a:p>
          </p:txBody>
        </p:sp>
        <p:sp>
          <p:nvSpPr>
            <p:cNvPr id="17" name="Rectangle 1">
              <a:extLst>
                <a:ext uri="{FF2B5EF4-FFF2-40B4-BE49-F238E27FC236}">
                  <a16:creationId xmlns:a16="http://schemas.microsoft.com/office/drawing/2014/main" id="{D221DD82-38FF-432C-9E51-65E33BE0AA3D}"/>
                </a:ext>
              </a:extLst>
            </p:cNvPr>
            <p:cNvSpPr>
              <a:spLocks noChangeArrowheads="1"/>
            </p:cNvSpPr>
            <p:nvPr/>
          </p:nvSpPr>
          <p:spPr bwMode="auto">
            <a:xfrm>
              <a:off x="525723" y="9381344"/>
              <a:ext cx="6858000" cy="552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This worksheet is part of our </a:t>
              </a:r>
              <a:r>
                <a:rPr lang="en-GB" altLang="en-US" sz="1100" b="1" dirty="0">
                  <a:solidFill>
                    <a:srgbClr val="F75338"/>
                  </a:solidFill>
                  <a:latin typeface="Century Gothic" panose="020B0502020202020204" pitchFamily="34" charset="0"/>
                </a:rPr>
                <a:t>Year 6 </a:t>
              </a:r>
              <a:r>
                <a:rPr lang="en-GB" altLang="en-US" sz="1100" b="1" dirty="0">
                  <a:solidFill>
                    <a:srgbClr val="706F6F"/>
                  </a:solidFill>
                  <a:latin typeface="Century Gothic" panose="020B0502020202020204" pitchFamily="34" charset="0"/>
                </a:rPr>
                <a:t>Home Learning Pack for </a:t>
              </a:r>
              <a:r>
                <a:rPr lang="en-GB" altLang="en-US" sz="1100" b="1" dirty="0">
                  <a:solidFill>
                    <a:srgbClr val="F75338"/>
                  </a:solidFill>
                  <a:latin typeface="Century Gothic" panose="020B0502020202020204" pitchFamily="34" charset="0"/>
                </a:rPr>
                <a:t>Week 10</a:t>
              </a:r>
              <a:r>
                <a:rPr lang="en-GB" altLang="en-US" sz="1100" b="1" dirty="0">
                  <a:solidFill>
                    <a:srgbClr val="706F6F"/>
                  </a:solidFill>
                  <a:latin typeface="Century Gothic" panose="020B0502020202020204" pitchFamily="34" charset="0"/>
                </a:rPr>
                <a:t>.</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Visit</a:t>
              </a:r>
              <a:r>
                <a:rPr lang="en-GB" altLang="en-US" sz="1400" b="1" dirty="0">
                  <a:latin typeface="Century Gothic" panose="020B0502020202020204" pitchFamily="34" charset="0"/>
                </a:rPr>
                <a:t> </a:t>
              </a:r>
              <a:r>
                <a:rPr lang="en-GB" altLang="en-US" sz="1400" b="1" dirty="0">
                  <a:solidFill>
                    <a:srgbClr val="1D619C"/>
                  </a:solidFill>
                  <a:latin typeface="Century Gothic" panose="020B0502020202020204" pitchFamily="34" charset="0"/>
                </a:rPr>
                <a:t>kids.classroomsecrets.co.uk </a:t>
              </a:r>
              <a:r>
                <a:rPr lang="en-GB" altLang="en-US" sz="1100" b="1" dirty="0">
                  <a:solidFill>
                    <a:srgbClr val="706F6F"/>
                  </a:solidFill>
                  <a:latin typeface="Century Gothic" panose="020B0502020202020204" pitchFamily="34" charset="0"/>
                </a:rPr>
                <a:t>for online games to support learning.</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p:txBody>
        </p:sp>
      </p:grpSp>
    </p:spTree>
    <p:extLst>
      <p:ext uri="{BB962C8B-B14F-4D97-AF65-F5344CB8AC3E}">
        <p14:creationId xmlns:p14="http://schemas.microsoft.com/office/powerpoint/2010/main" val="29914724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29986A51-ABDC-4E0C-8E46-0B839C42E6EB}"/>
              </a:ext>
            </a:extLst>
          </p:cNvPr>
          <p:cNvSpPr>
            <a:spLocks noChangeArrowheads="1"/>
          </p:cNvSpPr>
          <p:nvPr/>
        </p:nvSpPr>
        <p:spPr bwMode="auto">
          <a:xfrm>
            <a:off x="30459" y="1588"/>
            <a:ext cx="6797083" cy="9262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45000" rIns="108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9pPr>
          </a:lstStyle>
          <a:p>
            <a:pPr algn="ctr">
              <a:lnSpc>
                <a:spcPct val="100000"/>
              </a:lnSpc>
              <a:spcAft>
                <a:spcPct val="0"/>
              </a:spcAft>
              <a:buClrTx/>
            </a:pPr>
            <a:r>
              <a:rPr lang="en-GB" altLang="en-US" sz="1600" b="1" u="sng" dirty="0">
                <a:solidFill>
                  <a:srgbClr val="706F6F"/>
                </a:solidFill>
                <a:latin typeface="Century Gothic" panose="020B0502020202020204" pitchFamily="34" charset="0"/>
              </a:rPr>
              <a:t>Additional Resources – Reading Comprehension</a:t>
            </a:r>
          </a:p>
          <a:p>
            <a:pPr algn="ctr">
              <a:lnSpc>
                <a:spcPct val="100000"/>
              </a:lnSpc>
              <a:spcAft>
                <a:spcPct val="0"/>
              </a:spcAft>
              <a:buClrTx/>
            </a:pPr>
            <a:r>
              <a:rPr lang="en-GB" altLang="en-US" sz="1600" b="1" u="sng" dirty="0">
                <a:solidFill>
                  <a:srgbClr val="706F6F"/>
                </a:solidFill>
                <a:latin typeface="Century Gothic" panose="020B0502020202020204" pitchFamily="34" charset="0"/>
              </a:rPr>
              <a:t>Elite Equipment</a:t>
            </a:r>
          </a:p>
          <a:p>
            <a:pPr algn="ctr" eaLnBrk="1" fontAlgn="auto" hangingPunct="1">
              <a:spcBef>
                <a:spcPts val="0"/>
              </a:spcBef>
              <a:spcAft>
                <a:spcPts val="0"/>
              </a:spcAft>
              <a:buSzPct val="100000"/>
              <a:defRPr/>
            </a:pPr>
            <a:endParaRPr lang="en-GB" altLang="en-US" sz="1200" b="1" u="sng" dirty="0">
              <a:solidFill>
                <a:srgbClr val="706F6F"/>
              </a:solidFill>
              <a:latin typeface="Century Gothic" panose="020B0502020202020204" pitchFamily="34" charset="0"/>
            </a:endParaRPr>
          </a:p>
          <a:p>
            <a:pPr>
              <a:defRPr/>
            </a:pPr>
            <a:r>
              <a:rPr lang="en-GB" sz="1199" b="1" dirty="0">
                <a:solidFill>
                  <a:srgbClr val="706F6F"/>
                </a:solidFill>
                <a:latin typeface="Century Gothic" panose="020B0502020202020204" pitchFamily="34" charset="0"/>
                <a:cs typeface="Times New Roman" panose="02020603050405020304" pitchFamily="18" charset="0"/>
              </a:rPr>
              <a:t>Read the text on the following pages then answer the questions below.</a:t>
            </a:r>
          </a:p>
          <a:p>
            <a:pPr>
              <a:defRPr/>
            </a:pPr>
            <a:endParaRPr lang="en-GB" altLang="en-US" sz="1200" b="1" dirty="0">
              <a:solidFill>
                <a:srgbClr val="706F6F"/>
              </a:solidFill>
              <a:latin typeface="Century Gothic" panose="020B0502020202020204" pitchFamily="34" charset="0"/>
            </a:endParaRPr>
          </a:p>
          <a:p>
            <a:r>
              <a:rPr lang="en-GB" altLang="en-US" sz="1200" b="1" dirty="0">
                <a:solidFill>
                  <a:srgbClr val="706F6F"/>
                </a:solidFill>
                <a:latin typeface="Century Gothic" panose="020B0502020202020204" pitchFamily="34" charset="0"/>
              </a:rPr>
              <a:t>1. What does the word ‘cousins’ mean in the context of the first paragraph?</a:t>
            </a:r>
            <a:r>
              <a:rPr lang="en-GB" sz="1200" b="1" dirty="0">
                <a:solidFill>
                  <a:srgbClr val="706F6F"/>
                </a:solidFill>
                <a:latin typeface="Century Gothic" panose="020B0502020202020204" pitchFamily="34" charset="0"/>
              </a:rPr>
              <a:t> </a:t>
            </a:r>
          </a:p>
          <a:p>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r>
              <a:rPr lang="en-GB" sz="1200" b="1" dirty="0">
                <a:solidFill>
                  <a:srgbClr val="706F6F"/>
                </a:solidFill>
                <a:latin typeface="Century Gothic" panose="020B0502020202020204" pitchFamily="34" charset="0"/>
              </a:rPr>
              <a:t>2. </a:t>
            </a:r>
            <a:r>
              <a:rPr lang="en-GB" altLang="en-US" sz="1200" b="1" dirty="0">
                <a:solidFill>
                  <a:srgbClr val="706F6F"/>
                </a:solidFill>
                <a:latin typeface="Century Gothic" panose="020B0502020202020204" pitchFamily="34" charset="0"/>
              </a:rPr>
              <a:t>Why do you think the author chose to compare the weight of Tour bicycles to a housecat? Is it an effective comparison? </a:t>
            </a:r>
            <a:endParaRPr lang="en-GB"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r>
              <a:rPr lang="en-GB" sz="1200" b="1" dirty="0">
                <a:solidFill>
                  <a:srgbClr val="706F6F"/>
                </a:solidFill>
                <a:latin typeface="Century Gothic" panose="020B0502020202020204" pitchFamily="34" charset="0"/>
              </a:rPr>
              <a:t>3. </a:t>
            </a:r>
            <a:r>
              <a:rPr lang="en-GB" altLang="en-US" sz="1200" b="1" dirty="0">
                <a:solidFill>
                  <a:srgbClr val="706F6F"/>
                </a:solidFill>
                <a:latin typeface="Century Gothic" panose="020B0502020202020204" pitchFamily="34" charset="0"/>
              </a:rPr>
              <a:t>Define the word ‘aerodynamic’. </a:t>
            </a: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4. </a:t>
            </a:r>
            <a:r>
              <a:rPr lang="en-GB" altLang="en-US" sz="1200" b="1" dirty="0">
                <a:solidFill>
                  <a:srgbClr val="706F6F"/>
                </a:solidFill>
                <a:latin typeface="Century Gothic" panose="020B0502020202020204" pitchFamily="34" charset="0"/>
              </a:rPr>
              <a:t>Choose three words which summarise what top-level riders look for in a bicycle frame.</a:t>
            </a:r>
          </a:p>
          <a:p>
            <a:pPr lvl="0" defTabSz="685772">
              <a:tabLst/>
              <a:defRPr/>
            </a:pPr>
            <a:endParaRPr lang="en-GB" altLang="en-US" sz="1200" b="1" dirty="0">
              <a:solidFill>
                <a:srgbClr val="706F6F"/>
              </a:solidFill>
              <a:latin typeface="Century Gothic" panose="020B0502020202020204" pitchFamily="34" charset="0"/>
            </a:endParaRPr>
          </a:p>
          <a:p>
            <a:pPr lvl="0" defTabSz="685772">
              <a:tabLst/>
              <a:defRPr/>
            </a:pPr>
            <a:r>
              <a:rPr lang="en-GB" altLang="en-US" sz="1200" b="1" dirty="0">
                <a:solidFill>
                  <a:srgbClr val="706F6F"/>
                </a:solidFill>
                <a:latin typeface="Century Gothic" panose="020B0502020202020204" pitchFamily="34" charset="0"/>
              </a:rPr>
              <a:t> </a:t>
            </a: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5. </a:t>
            </a:r>
            <a:r>
              <a:rPr lang="en-GB" altLang="en-US" sz="1200" b="1" dirty="0">
                <a:solidFill>
                  <a:srgbClr val="706F6F"/>
                </a:solidFill>
                <a:latin typeface="Century Gothic" panose="020B0502020202020204" pitchFamily="34" charset="0"/>
              </a:rPr>
              <a:t>What does the writer mean when they say that ‘carbon fibre is king here as well’? </a:t>
            </a: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6. </a:t>
            </a:r>
            <a:r>
              <a:rPr lang="en-GB" altLang="en-US" sz="1200" b="1" dirty="0">
                <a:solidFill>
                  <a:srgbClr val="706F6F"/>
                </a:solidFill>
                <a:latin typeface="Century Gothic" panose="020B0502020202020204" pitchFamily="34" charset="0"/>
              </a:rPr>
              <a:t>List three special design features you might find in a Tour de France bicycle wheel. </a:t>
            </a: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r>
              <a:rPr lang="en-GB" sz="1200" b="1" dirty="0">
                <a:solidFill>
                  <a:srgbClr val="706F6F"/>
                </a:solidFill>
                <a:latin typeface="Century Gothic" panose="020B0502020202020204" pitchFamily="34" charset="0"/>
              </a:rPr>
              <a:t>7. </a:t>
            </a:r>
            <a:r>
              <a:rPr lang="en-GB" altLang="en-US" sz="1200" b="1" dirty="0">
                <a:solidFill>
                  <a:srgbClr val="706F6F"/>
                </a:solidFill>
                <a:latin typeface="Century Gothic" panose="020B0502020202020204" pitchFamily="34" charset="0"/>
              </a:rPr>
              <a:t>What is ‘jargon’? </a:t>
            </a:r>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p:txBody>
      </p:sp>
      <p:graphicFrame>
        <p:nvGraphicFramePr>
          <p:cNvPr id="4" name="Table 4">
            <a:extLst>
              <a:ext uri="{FF2B5EF4-FFF2-40B4-BE49-F238E27FC236}">
                <a16:creationId xmlns:a16="http://schemas.microsoft.com/office/drawing/2014/main" id="{EBAEA0BF-4E2A-4736-A53D-1557346F981B}"/>
              </a:ext>
            </a:extLst>
          </p:cNvPr>
          <p:cNvGraphicFramePr>
            <a:graphicFrameLocks noGrp="1"/>
          </p:cNvGraphicFramePr>
          <p:nvPr>
            <p:extLst>
              <p:ext uri="{D42A27DB-BD31-4B8C-83A1-F6EECF244321}">
                <p14:modId xmlns:p14="http://schemas.microsoft.com/office/powerpoint/2010/main" val="2941612003"/>
              </p:ext>
            </p:extLst>
          </p:nvPr>
        </p:nvGraphicFramePr>
        <p:xfrm>
          <a:off x="162806" y="1307071"/>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dirty="0">
                          <a:solidFill>
                            <a:srgbClr val="F76756"/>
                          </a:solidFill>
                          <a:latin typeface="Century Gothic" panose="020B0502020202020204" pitchFamily="34" charset="0"/>
                        </a:rPr>
                        <a:t>It means that Tour bikes are ‘relatives’ of ‘normal’ bicycles; they have many similarities but also some crucial differences.</a:t>
                      </a:r>
                    </a:p>
                  </a:txBody>
                  <a:tcPr>
                    <a:noFill/>
                  </a:tcPr>
                </a:tc>
                <a:extLst>
                  <a:ext uri="{0D108BD9-81ED-4DB2-BD59-A6C34878D82A}">
                    <a16:rowId xmlns:a16="http://schemas.microsoft.com/office/drawing/2014/main" val="3289701953"/>
                  </a:ext>
                </a:extLst>
              </a:tr>
            </a:tbl>
          </a:graphicData>
        </a:graphic>
      </p:graphicFrame>
      <p:graphicFrame>
        <p:nvGraphicFramePr>
          <p:cNvPr id="22" name="Table 4">
            <a:extLst>
              <a:ext uri="{FF2B5EF4-FFF2-40B4-BE49-F238E27FC236}">
                <a16:creationId xmlns:a16="http://schemas.microsoft.com/office/drawing/2014/main" id="{9D521788-F4A9-4A9A-9935-E296D48D4248}"/>
              </a:ext>
            </a:extLst>
          </p:cNvPr>
          <p:cNvGraphicFramePr>
            <a:graphicFrameLocks noGrp="1"/>
          </p:cNvGraphicFramePr>
          <p:nvPr>
            <p:extLst>
              <p:ext uri="{D42A27DB-BD31-4B8C-83A1-F6EECF244321}">
                <p14:modId xmlns:p14="http://schemas.microsoft.com/office/powerpoint/2010/main" val="371656589"/>
              </p:ext>
            </p:extLst>
          </p:nvPr>
        </p:nvGraphicFramePr>
        <p:xfrm>
          <a:off x="162806" y="2588116"/>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b="0" dirty="0">
                          <a:solidFill>
                            <a:srgbClr val="F76756"/>
                          </a:solidFill>
                          <a:latin typeface="Century Gothic" panose="020B0502020202020204" pitchFamily="34" charset="0"/>
                        </a:rPr>
                        <a:t>It is a comparison which a large majority of readers will be able to understand. The second half of the question is a personal opinion.</a:t>
                      </a:r>
                    </a:p>
                  </a:txBody>
                  <a:tcPr>
                    <a:noFill/>
                  </a:tcPr>
                </a:tc>
                <a:extLst>
                  <a:ext uri="{0D108BD9-81ED-4DB2-BD59-A6C34878D82A}">
                    <a16:rowId xmlns:a16="http://schemas.microsoft.com/office/drawing/2014/main" val="3289701953"/>
                  </a:ext>
                </a:extLst>
              </a:tr>
            </a:tbl>
          </a:graphicData>
        </a:graphic>
      </p:graphicFrame>
      <p:graphicFrame>
        <p:nvGraphicFramePr>
          <p:cNvPr id="23" name="Table 4">
            <a:extLst>
              <a:ext uri="{FF2B5EF4-FFF2-40B4-BE49-F238E27FC236}">
                <a16:creationId xmlns:a16="http://schemas.microsoft.com/office/drawing/2014/main" id="{961105D0-540C-4234-A938-E4ACC4892CBF}"/>
              </a:ext>
            </a:extLst>
          </p:cNvPr>
          <p:cNvGraphicFramePr>
            <a:graphicFrameLocks noGrp="1"/>
          </p:cNvGraphicFramePr>
          <p:nvPr>
            <p:extLst>
              <p:ext uri="{D42A27DB-BD31-4B8C-83A1-F6EECF244321}">
                <p14:modId xmlns:p14="http://schemas.microsoft.com/office/powerpoint/2010/main" val="3662027425"/>
              </p:ext>
            </p:extLst>
          </p:nvPr>
        </p:nvGraphicFramePr>
        <p:xfrm>
          <a:off x="162806" y="5878273"/>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dirty="0">
                          <a:solidFill>
                            <a:srgbClr val="F76756"/>
                          </a:solidFill>
                          <a:latin typeface="Century Gothic" panose="020B0502020202020204" pitchFamily="34" charset="0"/>
                        </a:rPr>
                        <a:t>The writer means that carbon fibre is the dominant or top choice of material.</a:t>
                      </a:r>
                    </a:p>
                  </a:txBody>
                  <a:tcPr>
                    <a:noFill/>
                  </a:tcPr>
                </a:tc>
                <a:extLst>
                  <a:ext uri="{0D108BD9-81ED-4DB2-BD59-A6C34878D82A}">
                    <a16:rowId xmlns:a16="http://schemas.microsoft.com/office/drawing/2014/main" val="3289701953"/>
                  </a:ext>
                </a:extLst>
              </a:tr>
            </a:tbl>
          </a:graphicData>
        </a:graphic>
      </p:graphicFrame>
      <p:graphicFrame>
        <p:nvGraphicFramePr>
          <p:cNvPr id="24" name="Table 4">
            <a:extLst>
              <a:ext uri="{FF2B5EF4-FFF2-40B4-BE49-F238E27FC236}">
                <a16:creationId xmlns:a16="http://schemas.microsoft.com/office/drawing/2014/main" id="{67F2CCFA-BEAB-4451-87BA-2CB328684CD7}"/>
              </a:ext>
            </a:extLst>
          </p:cNvPr>
          <p:cNvGraphicFramePr>
            <a:graphicFrameLocks noGrp="1"/>
          </p:cNvGraphicFramePr>
          <p:nvPr>
            <p:extLst>
              <p:ext uri="{D42A27DB-BD31-4B8C-83A1-F6EECF244321}">
                <p14:modId xmlns:p14="http://schemas.microsoft.com/office/powerpoint/2010/main" val="1138128550"/>
              </p:ext>
            </p:extLst>
          </p:nvPr>
        </p:nvGraphicFramePr>
        <p:xfrm>
          <a:off x="162806" y="3689672"/>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dirty="0">
                          <a:solidFill>
                            <a:srgbClr val="F76756"/>
                          </a:solidFill>
                          <a:latin typeface="Century Gothic" panose="020B0502020202020204" pitchFamily="34" charset="0"/>
                        </a:rPr>
                        <a:t>If something is aerodynamic, it cuts through air easily and generates little air resistance.</a:t>
                      </a:r>
                    </a:p>
                  </a:txBody>
                  <a:tcPr>
                    <a:noFill/>
                  </a:tcPr>
                </a:tc>
                <a:extLst>
                  <a:ext uri="{0D108BD9-81ED-4DB2-BD59-A6C34878D82A}">
                    <a16:rowId xmlns:a16="http://schemas.microsoft.com/office/drawing/2014/main" val="3289701953"/>
                  </a:ext>
                </a:extLst>
              </a:tr>
            </a:tbl>
          </a:graphicData>
        </a:graphic>
      </p:graphicFrame>
      <p:graphicFrame>
        <p:nvGraphicFramePr>
          <p:cNvPr id="25" name="Table 4">
            <a:extLst>
              <a:ext uri="{FF2B5EF4-FFF2-40B4-BE49-F238E27FC236}">
                <a16:creationId xmlns:a16="http://schemas.microsoft.com/office/drawing/2014/main" id="{DC6FF490-CC38-49C7-97C8-D7CC1F0A62CB}"/>
              </a:ext>
            </a:extLst>
          </p:cNvPr>
          <p:cNvGraphicFramePr>
            <a:graphicFrameLocks noGrp="1"/>
          </p:cNvGraphicFramePr>
          <p:nvPr>
            <p:extLst>
              <p:ext uri="{D42A27DB-BD31-4B8C-83A1-F6EECF244321}">
                <p14:modId xmlns:p14="http://schemas.microsoft.com/office/powerpoint/2010/main" val="1258144090"/>
              </p:ext>
            </p:extLst>
          </p:nvPr>
        </p:nvGraphicFramePr>
        <p:xfrm>
          <a:off x="154326" y="4781704"/>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b="0" dirty="0">
                          <a:solidFill>
                            <a:srgbClr val="F76756"/>
                          </a:solidFill>
                          <a:latin typeface="Century Gothic" panose="020B0502020202020204" pitchFamily="34" charset="0"/>
                        </a:rPr>
                        <a:t>Any synonyms of the following words: light, strong, stiff, rigid, aerodynamic.</a:t>
                      </a:r>
                    </a:p>
                  </a:txBody>
                  <a:tcPr>
                    <a:noFill/>
                  </a:tcPr>
                </a:tc>
                <a:extLst>
                  <a:ext uri="{0D108BD9-81ED-4DB2-BD59-A6C34878D82A}">
                    <a16:rowId xmlns:a16="http://schemas.microsoft.com/office/drawing/2014/main" val="3289701953"/>
                  </a:ext>
                </a:extLst>
              </a:tr>
            </a:tbl>
          </a:graphicData>
        </a:graphic>
      </p:graphicFrame>
      <p:graphicFrame>
        <p:nvGraphicFramePr>
          <p:cNvPr id="15" name="Table 4">
            <a:extLst>
              <a:ext uri="{FF2B5EF4-FFF2-40B4-BE49-F238E27FC236}">
                <a16:creationId xmlns:a16="http://schemas.microsoft.com/office/drawing/2014/main" id="{31CA90BD-8ECF-4273-8B2A-2E1B1BC93BFF}"/>
              </a:ext>
            </a:extLst>
          </p:cNvPr>
          <p:cNvGraphicFramePr>
            <a:graphicFrameLocks noGrp="1"/>
          </p:cNvGraphicFramePr>
          <p:nvPr>
            <p:extLst>
              <p:ext uri="{D42A27DB-BD31-4B8C-83A1-F6EECF244321}">
                <p14:modId xmlns:p14="http://schemas.microsoft.com/office/powerpoint/2010/main" val="2997426418"/>
              </p:ext>
            </p:extLst>
          </p:nvPr>
        </p:nvGraphicFramePr>
        <p:xfrm>
          <a:off x="154326" y="6973361"/>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b="0" dirty="0">
                          <a:solidFill>
                            <a:srgbClr val="F76756"/>
                          </a:solidFill>
                          <a:latin typeface="Century Gothic" panose="020B0502020202020204" pitchFamily="34" charset="0"/>
                        </a:rPr>
                        <a:t>Made of carbon fibre; deeper (rims stretch closer to the centre of the wheel); asymmetrical; different shaped wheels for front and back; aerodynamic.  </a:t>
                      </a:r>
                    </a:p>
                  </a:txBody>
                  <a:tcPr>
                    <a:noFill/>
                  </a:tcPr>
                </a:tc>
                <a:extLst>
                  <a:ext uri="{0D108BD9-81ED-4DB2-BD59-A6C34878D82A}">
                    <a16:rowId xmlns:a16="http://schemas.microsoft.com/office/drawing/2014/main" val="3289701953"/>
                  </a:ext>
                </a:extLst>
              </a:tr>
            </a:tbl>
          </a:graphicData>
        </a:graphic>
      </p:graphicFrame>
      <p:graphicFrame>
        <p:nvGraphicFramePr>
          <p:cNvPr id="16" name="Table 4">
            <a:extLst>
              <a:ext uri="{FF2B5EF4-FFF2-40B4-BE49-F238E27FC236}">
                <a16:creationId xmlns:a16="http://schemas.microsoft.com/office/drawing/2014/main" id="{7432070E-0A5B-4519-BBF1-282086FDE27D}"/>
              </a:ext>
            </a:extLst>
          </p:cNvPr>
          <p:cNvGraphicFramePr>
            <a:graphicFrameLocks noGrp="1"/>
          </p:cNvGraphicFramePr>
          <p:nvPr>
            <p:extLst>
              <p:ext uri="{D42A27DB-BD31-4B8C-83A1-F6EECF244321}">
                <p14:modId xmlns:p14="http://schemas.microsoft.com/office/powerpoint/2010/main" val="4283570387"/>
              </p:ext>
            </p:extLst>
          </p:nvPr>
        </p:nvGraphicFramePr>
        <p:xfrm>
          <a:off x="154326" y="8086975"/>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dirty="0">
                          <a:solidFill>
                            <a:srgbClr val="F76756"/>
                          </a:solidFill>
                          <a:latin typeface="Century Gothic" panose="020B0502020202020204" pitchFamily="34" charset="0"/>
                        </a:rPr>
                        <a:t>Jargon is special words or language used by a particular group, which other people might not understand.</a:t>
                      </a:r>
                    </a:p>
                    <a:p>
                      <a:endParaRPr lang="en-GB" sz="1200" dirty="0">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grpSp>
        <p:nvGrpSpPr>
          <p:cNvPr id="17" name="Group 16">
            <a:extLst>
              <a:ext uri="{FF2B5EF4-FFF2-40B4-BE49-F238E27FC236}">
                <a16:creationId xmlns:a16="http://schemas.microsoft.com/office/drawing/2014/main" id="{B0138112-9BD0-4D74-9084-B14CD22FC079}"/>
              </a:ext>
            </a:extLst>
          </p:cNvPr>
          <p:cNvGrpSpPr/>
          <p:nvPr/>
        </p:nvGrpSpPr>
        <p:grpSpPr>
          <a:xfrm>
            <a:off x="-59506" y="9245715"/>
            <a:ext cx="7443229" cy="689608"/>
            <a:chOff x="-59506" y="9245715"/>
            <a:chExt cx="7443229" cy="689608"/>
          </a:xfrm>
        </p:grpSpPr>
        <p:pic>
          <p:nvPicPr>
            <p:cNvPr id="18" name="Picture 17" descr="A picture containing food, shirt&#10;&#10;Description automatically generated">
              <a:extLst>
                <a:ext uri="{FF2B5EF4-FFF2-40B4-BE49-F238E27FC236}">
                  <a16:creationId xmlns:a16="http://schemas.microsoft.com/office/drawing/2014/main" id="{CF1FD664-4B45-45EE-8633-F428FE5F66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 y="9245715"/>
              <a:ext cx="1140483" cy="689608"/>
            </a:xfrm>
            <a:prstGeom prst="rect">
              <a:avLst/>
            </a:prstGeom>
          </p:spPr>
        </p:pic>
        <p:sp>
          <p:nvSpPr>
            <p:cNvPr id="19" name="Rectangle 5">
              <a:extLst>
                <a:ext uri="{FF2B5EF4-FFF2-40B4-BE49-F238E27FC236}">
                  <a16:creationId xmlns:a16="http://schemas.microsoft.com/office/drawing/2014/main" id="{D408215D-AB01-4DE6-873C-C760F9AAABAE}"/>
                </a:ext>
              </a:extLst>
            </p:cNvPr>
            <p:cNvSpPr>
              <a:spLocks noChangeArrowheads="1"/>
            </p:cNvSpPr>
            <p:nvPr/>
          </p:nvSpPr>
          <p:spPr bwMode="auto">
            <a:xfrm>
              <a:off x="-59506" y="9701218"/>
              <a:ext cx="1495876" cy="18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600" b="1">
                  <a:solidFill>
                    <a:srgbClr val="706F6F"/>
                  </a:solidFill>
                  <a:latin typeface="Century Gothic" panose="020B0502020202020204" pitchFamily="34" charset="0"/>
                </a:rPr>
                <a:t>© Classroom Secrets Limited 2020</a:t>
              </a:r>
              <a:endParaRPr lang="en-GB" altLang="en-US" sz="500" b="1">
                <a:solidFill>
                  <a:srgbClr val="706F6F"/>
                </a:solidFill>
                <a:latin typeface="Century Gothic" panose="020B0502020202020204" pitchFamily="34" charset="0"/>
              </a:endParaRPr>
            </a:p>
          </p:txBody>
        </p:sp>
        <p:sp>
          <p:nvSpPr>
            <p:cNvPr id="20" name="Rectangle 1">
              <a:extLst>
                <a:ext uri="{FF2B5EF4-FFF2-40B4-BE49-F238E27FC236}">
                  <a16:creationId xmlns:a16="http://schemas.microsoft.com/office/drawing/2014/main" id="{DF408901-6D4C-4ABD-A41A-8BECFF503539}"/>
                </a:ext>
              </a:extLst>
            </p:cNvPr>
            <p:cNvSpPr>
              <a:spLocks noChangeArrowheads="1"/>
            </p:cNvSpPr>
            <p:nvPr/>
          </p:nvSpPr>
          <p:spPr bwMode="auto">
            <a:xfrm>
              <a:off x="525723" y="9381344"/>
              <a:ext cx="6858000" cy="552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This worksheet is part of our </a:t>
              </a:r>
              <a:r>
                <a:rPr lang="en-GB" altLang="en-US" sz="1100" b="1" dirty="0">
                  <a:solidFill>
                    <a:srgbClr val="F75338"/>
                  </a:solidFill>
                  <a:latin typeface="Century Gothic" panose="020B0502020202020204" pitchFamily="34" charset="0"/>
                </a:rPr>
                <a:t>Year 6 </a:t>
              </a:r>
              <a:r>
                <a:rPr lang="en-GB" altLang="en-US" sz="1100" b="1" dirty="0">
                  <a:solidFill>
                    <a:srgbClr val="706F6F"/>
                  </a:solidFill>
                  <a:latin typeface="Century Gothic" panose="020B0502020202020204" pitchFamily="34" charset="0"/>
                </a:rPr>
                <a:t>Home Learning Pack for </a:t>
              </a:r>
              <a:r>
                <a:rPr lang="en-GB" altLang="en-US" sz="1100" b="1" dirty="0">
                  <a:solidFill>
                    <a:srgbClr val="F75338"/>
                  </a:solidFill>
                  <a:latin typeface="Century Gothic" panose="020B0502020202020204" pitchFamily="34" charset="0"/>
                </a:rPr>
                <a:t>Week 10</a:t>
              </a:r>
              <a:r>
                <a:rPr lang="en-GB" altLang="en-US" sz="1100" b="1" dirty="0">
                  <a:solidFill>
                    <a:srgbClr val="706F6F"/>
                  </a:solidFill>
                  <a:latin typeface="Century Gothic" panose="020B0502020202020204" pitchFamily="34" charset="0"/>
                </a:rPr>
                <a:t>.</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Visit</a:t>
              </a:r>
              <a:r>
                <a:rPr lang="en-GB" altLang="en-US" sz="1400" b="1" dirty="0">
                  <a:latin typeface="Century Gothic" panose="020B0502020202020204" pitchFamily="34" charset="0"/>
                </a:rPr>
                <a:t> </a:t>
              </a:r>
              <a:r>
                <a:rPr lang="en-GB" altLang="en-US" sz="1400" b="1" dirty="0">
                  <a:solidFill>
                    <a:srgbClr val="1D619C"/>
                  </a:solidFill>
                  <a:latin typeface="Century Gothic" panose="020B0502020202020204" pitchFamily="34" charset="0"/>
                </a:rPr>
                <a:t>kids.classroomsecrets.co.uk </a:t>
              </a:r>
              <a:r>
                <a:rPr lang="en-GB" altLang="en-US" sz="1100" b="1" dirty="0">
                  <a:solidFill>
                    <a:srgbClr val="706F6F"/>
                  </a:solidFill>
                  <a:latin typeface="Century Gothic" panose="020B0502020202020204" pitchFamily="34" charset="0"/>
                </a:rPr>
                <a:t>for online games to support learning.</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p:txBody>
        </p:sp>
      </p:grpSp>
    </p:spTree>
    <p:extLst>
      <p:ext uri="{BB962C8B-B14F-4D97-AF65-F5344CB8AC3E}">
        <p14:creationId xmlns:p14="http://schemas.microsoft.com/office/powerpoint/2010/main" val="22714028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29986A51-ABDC-4E0C-8E46-0B839C42E6EB}"/>
              </a:ext>
            </a:extLst>
          </p:cNvPr>
          <p:cNvSpPr>
            <a:spLocks noChangeArrowheads="1"/>
          </p:cNvSpPr>
          <p:nvPr/>
        </p:nvSpPr>
        <p:spPr bwMode="auto">
          <a:xfrm>
            <a:off x="30600" y="1588"/>
            <a:ext cx="6796800" cy="4153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45000" rIns="108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9pPr>
          </a:lstStyle>
          <a:p>
            <a:r>
              <a:rPr lang="en-GB" altLang="en-US" sz="1200" b="1" i="1" dirty="0">
                <a:solidFill>
                  <a:srgbClr val="706F6F"/>
                </a:solidFill>
                <a:latin typeface="Century Gothic" panose="020B0502020202020204" pitchFamily="34" charset="0"/>
              </a:rPr>
              <a:t>8. </a:t>
            </a:r>
            <a:r>
              <a:rPr lang="en-GB" altLang="en-US" sz="1200" b="1" dirty="0">
                <a:solidFill>
                  <a:srgbClr val="706F6F"/>
                </a:solidFill>
                <a:latin typeface="Century Gothic" panose="020B0502020202020204" pitchFamily="34" charset="0"/>
              </a:rPr>
              <a:t>What is a derailleur? </a:t>
            </a: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r>
              <a:rPr lang="en-GB" altLang="en-US" sz="1200" b="1" i="1" dirty="0">
                <a:solidFill>
                  <a:srgbClr val="706F6F"/>
                </a:solidFill>
                <a:latin typeface="Century Gothic" panose="020B0502020202020204" pitchFamily="34" charset="0"/>
              </a:rPr>
              <a:t>9. </a:t>
            </a:r>
            <a:r>
              <a:rPr lang="en-GB" altLang="en-US" sz="1200" b="1" dirty="0">
                <a:solidFill>
                  <a:srgbClr val="706F6F"/>
                </a:solidFill>
                <a:latin typeface="Century Gothic" panose="020B0502020202020204" pitchFamily="34" charset="0"/>
              </a:rPr>
              <a:t>To whom or what do the words ‘whole Tour’ refer to at the end of the first paragraph about the </a:t>
            </a:r>
            <a:r>
              <a:rPr lang="en-GB" altLang="en-US" sz="1200" b="1" dirty="0" err="1">
                <a:solidFill>
                  <a:srgbClr val="706F6F"/>
                </a:solidFill>
                <a:latin typeface="Century Gothic" panose="020B0502020202020204" pitchFamily="34" charset="0"/>
              </a:rPr>
              <a:t>groupset</a:t>
            </a:r>
            <a:r>
              <a:rPr lang="en-GB" altLang="en-US" sz="1200" b="1" dirty="0">
                <a:solidFill>
                  <a:srgbClr val="706F6F"/>
                </a:solidFill>
                <a:latin typeface="Century Gothic" panose="020B0502020202020204" pitchFamily="34" charset="0"/>
              </a:rPr>
              <a:t>? </a:t>
            </a: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endParaRPr lang="en-GB" altLang="en-US" sz="1200" b="1" i="1" dirty="0">
              <a:solidFill>
                <a:srgbClr val="706F6F"/>
              </a:solidFill>
              <a:latin typeface="Century Gothic" panose="020B0502020202020204" pitchFamily="34" charset="0"/>
            </a:endParaRPr>
          </a:p>
          <a:p>
            <a:r>
              <a:rPr lang="en-GB" altLang="en-US" sz="1200" b="1" dirty="0">
                <a:solidFill>
                  <a:srgbClr val="706F6F"/>
                </a:solidFill>
                <a:latin typeface="Century Gothic" panose="020B0502020202020204" pitchFamily="34" charset="0"/>
              </a:rPr>
              <a:t>10.</a:t>
            </a:r>
            <a:r>
              <a:rPr lang="en-GB" sz="1200" b="1" dirty="0">
                <a:solidFill>
                  <a:srgbClr val="706F6F"/>
                </a:solidFill>
                <a:latin typeface="Century Gothic" panose="020B0502020202020204" pitchFamily="34" charset="0"/>
              </a:rPr>
              <a:t> </a:t>
            </a:r>
            <a:r>
              <a:rPr lang="en-GB" altLang="en-US" sz="1200" b="1" dirty="0">
                <a:solidFill>
                  <a:srgbClr val="706F6F"/>
                </a:solidFill>
                <a:latin typeface="Century Gothic" panose="020B0502020202020204" pitchFamily="34" charset="0"/>
              </a:rPr>
              <a:t>Of the three parts of a bicycle discussed in the text, which two have the most similarities when it comes to the special features developed for Tour de France bikes? Explain your answer. </a:t>
            </a:r>
          </a:p>
          <a:p>
            <a:endParaRPr lang="en-GB" altLang="en-US" sz="1200" b="1" dirty="0">
              <a:solidFill>
                <a:srgbClr val="706F6F"/>
              </a:solidFill>
              <a:latin typeface="Century Gothic" panose="020B0502020202020204" pitchFamily="34" charset="0"/>
            </a:endParaRPr>
          </a:p>
          <a:p>
            <a:endParaRPr lang="en-GB" altLang="en-US" sz="1200" b="1" dirty="0">
              <a:solidFill>
                <a:srgbClr val="706F6F"/>
              </a:solidFill>
              <a:latin typeface="Century Gothic" panose="020B0502020202020204" pitchFamily="34" charset="0"/>
            </a:endParaRPr>
          </a:p>
          <a:p>
            <a:endParaRPr lang="en-GB" altLang="en-US" sz="1200" b="1" dirty="0">
              <a:solidFill>
                <a:srgbClr val="706F6F"/>
              </a:solidFill>
              <a:latin typeface="Century Gothic" panose="020B0502020202020204" pitchFamily="34" charset="0"/>
            </a:endParaRPr>
          </a:p>
          <a:p>
            <a:endParaRPr lang="en-GB" altLang="en-US" sz="1200" b="1" dirty="0">
              <a:solidFill>
                <a:srgbClr val="706F6F"/>
              </a:solidFill>
              <a:latin typeface="Century Gothic" panose="020B0502020202020204" pitchFamily="34" charset="0"/>
            </a:endParaRPr>
          </a:p>
          <a:p>
            <a:endParaRPr lang="en-GB" altLang="en-US" sz="1200" b="1" dirty="0">
              <a:solidFill>
                <a:srgbClr val="706F6F"/>
              </a:solidFill>
              <a:latin typeface="Century Gothic" panose="020B0502020202020204" pitchFamily="34" charset="0"/>
            </a:endParaRPr>
          </a:p>
          <a:p>
            <a:r>
              <a:rPr lang="en-GB" altLang="en-US" sz="1200" b="1" dirty="0">
                <a:solidFill>
                  <a:srgbClr val="706F6F"/>
                </a:solidFill>
                <a:latin typeface="Century Gothic" panose="020B0502020202020204" pitchFamily="34" charset="0"/>
              </a:rPr>
              <a:t>11. Summarise why a Tour de France bike is more expensive than a ‘normal’ bicycle. </a:t>
            </a:r>
          </a:p>
        </p:txBody>
      </p:sp>
      <p:graphicFrame>
        <p:nvGraphicFramePr>
          <p:cNvPr id="4" name="Table 4">
            <a:extLst>
              <a:ext uri="{FF2B5EF4-FFF2-40B4-BE49-F238E27FC236}">
                <a16:creationId xmlns:a16="http://schemas.microsoft.com/office/drawing/2014/main" id="{EBAEA0BF-4E2A-4736-A53D-1557346F981B}"/>
              </a:ext>
            </a:extLst>
          </p:cNvPr>
          <p:cNvGraphicFramePr>
            <a:graphicFrameLocks noGrp="1"/>
          </p:cNvGraphicFramePr>
          <p:nvPr>
            <p:extLst>
              <p:ext uri="{D42A27DB-BD31-4B8C-83A1-F6EECF244321}">
                <p14:modId xmlns:p14="http://schemas.microsoft.com/office/powerpoint/2010/main" val="1622802833"/>
              </p:ext>
            </p:extLst>
          </p:nvPr>
        </p:nvGraphicFramePr>
        <p:xfrm>
          <a:off x="154326" y="1559794"/>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dirty="0">
                          <a:solidFill>
                            <a:srgbClr val="F76756"/>
                          </a:solidFill>
                          <a:latin typeface="Century Gothic" panose="020B0502020202020204" pitchFamily="34" charset="0"/>
                        </a:rPr>
                        <a:t>All the riders (and mechanics) who take part in the Tour de France.</a:t>
                      </a:r>
                    </a:p>
                  </a:txBody>
                  <a:tcPr>
                    <a:noFill/>
                  </a:tcPr>
                </a:tc>
                <a:extLst>
                  <a:ext uri="{0D108BD9-81ED-4DB2-BD59-A6C34878D82A}">
                    <a16:rowId xmlns:a16="http://schemas.microsoft.com/office/drawing/2014/main" val="3289701953"/>
                  </a:ext>
                </a:extLst>
              </a:tr>
            </a:tbl>
          </a:graphicData>
        </a:graphic>
      </p:graphicFrame>
      <p:grpSp>
        <p:nvGrpSpPr>
          <p:cNvPr id="17" name="Group 16">
            <a:extLst>
              <a:ext uri="{FF2B5EF4-FFF2-40B4-BE49-F238E27FC236}">
                <a16:creationId xmlns:a16="http://schemas.microsoft.com/office/drawing/2014/main" id="{B0138112-9BD0-4D74-9084-B14CD22FC079}"/>
              </a:ext>
            </a:extLst>
          </p:cNvPr>
          <p:cNvGrpSpPr/>
          <p:nvPr/>
        </p:nvGrpSpPr>
        <p:grpSpPr>
          <a:xfrm>
            <a:off x="-59506" y="9245715"/>
            <a:ext cx="7443229" cy="689608"/>
            <a:chOff x="-59506" y="9245715"/>
            <a:chExt cx="7443229" cy="689608"/>
          </a:xfrm>
        </p:grpSpPr>
        <p:pic>
          <p:nvPicPr>
            <p:cNvPr id="18" name="Picture 17" descr="A picture containing food, shirt&#10;&#10;Description automatically generated">
              <a:extLst>
                <a:ext uri="{FF2B5EF4-FFF2-40B4-BE49-F238E27FC236}">
                  <a16:creationId xmlns:a16="http://schemas.microsoft.com/office/drawing/2014/main" id="{CF1FD664-4B45-45EE-8633-F428FE5F66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 y="9245715"/>
              <a:ext cx="1140483" cy="689608"/>
            </a:xfrm>
            <a:prstGeom prst="rect">
              <a:avLst/>
            </a:prstGeom>
          </p:spPr>
        </p:pic>
        <p:sp>
          <p:nvSpPr>
            <p:cNvPr id="19" name="Rectangle 5">
              <a:extLst>
                <a:ext uri="{FF2B5EF4-FFF2-40B4-BE49-F238E27FC236}">
                  <a16:creationId xmlns:a16="http://schemas.microsoft.com/office/drawing/2014/main" id="{D408215D-AB01-4DE6-873C-C760F9AAABAE}"/>
                </a:ext>
              </a:extLst>
            </p:cNvPr>
            <p:cNvSpPr>
              <a:spLocks noChangeArrowheads="1"/>
            </p:cNvSpPr>
            <p:nvPr/>
          </p:nvSpPr>
          <p:spPr bwMode="auto">
            <a:xfrm>
              <a:off x="-59506" y="9701218"/>
              <a:ext cx="1495876" cy="18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600" b="1">
                  <a:solidFill>
                    <a:srgbClr val="706F6F"/>
                  </a:solidFill>
                  <a:latin typeface="Century Gothic" panose="020B0502020202020204" pitchFamily="34" charset="0"/>
                </a:rPr>
                <a:t>© Classroom Secrets Limited 2020</a:t>
              </a:r>
              <a:endParaRPr lang="en-GB" altLang="en-US" sz="500" b="1">
                <a:solidFill>
                  <a:srgbClr val="706F6F"/>
                </a:solidFill>
                <a:latin typeface="Century Gothic" panose="020B0502020202020204" pitchFamily="34" charset="0"/>
              </a:endParaRPr>
            </a:p>
          </p:txBody>
        </p:sp>
        <p:sp>
          <p:nvSpPr>
            <p:cNvPr id="20" name="Rectangle 1">
              <a:extLst>
                <a:ext uri="{FF2B5EF4-FFF2-40B4-BE49-F238E27FC236}">
                  <a16:creationId xmlns:a16="http://schemas.microsoft.com/office/drawing/2014/main" id="{DF408901-6D4C-4ABD-A41A-8BECFF503539}"/>
                </a:ext>
              </a:extLst>
            </p:cNvPr>
            <p:cNvSpPr>
              <a:spLocks noChangeArrowheads="1"/>
            </p:cNvSpPr>
            <p:nvPr/>
          </p:nvSpPr>
          <p:spPr bwMode="auto">
            <a:xfrm>
              <a:off x="525723" y="9381344"/>
              <a:ext cx="6858000" cy="552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This worksheet is part of our </a:t>
              </a:r>
              <a:r>
                <a:rPr lang="en-GB" altLang="en-US" sz="1100" b="1" dirty="0">
                  <a:solidFill>
                    <a:srgbClr val="F75338"/>
                  </a:solidFill>
                  <a:latin typeface="Century Gothic" panose="020B0502020202020204" pitchFamily="34" charset="0"/>
                </a:rPr>
                <a:t>Year 6 </a:t>
              </a:r>
              <a:r>
                <a:rPr lang="en-GB" altLang="en-US" sz="1100" b="1" dirty="0">
                  <a:solidFill>
                    <a:srgbClr val="706F6F"/>
                  </a:solidFill>
                  <a:latin typeface="Century Gothic" panose="020B0502020202020204" pitchFamily="34" charset="0"/>
                </a:rPr>
                <a:t>Home Learning Pack for </a:t>
              </a:r>
              <a:r>
                <a:rPr lang="en-GB" altLang="en-US" sz="1100" b="1" dirty="0">
                  <a:solidFill>
                    <a:srgbClr val="F75338"/>
                  </a:solidFill>
                  <a:latin typeface="Century Gothic" panose="020B0502020202020204" pitchFamily="34" charset="0"/>
                </a:rPr>
                <a:t>Week 9</a:t>
              </a:r>
              <a:r>
                <a:rPr lang="en-GB" altLang="en-US" sz="1100" b="1" dirty="0">
                  <a:solidFill>
                    <a:srgbClr val="706F6F"/>
                  </a:solidFill>
                  <a:latin typeface="Century Gothic" panose="020B0502020202020204" pitchFamily="34" charset="0"/>
                </a:rPr>
                <a:t>.</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Visit</a:t>
              </a:r>
              <a:r>
                <a:rPr lang="en-GB" altLang="en-US" sz="1400" b="1" dirty="0">
                  <a:latin typeface="Century Gothic" panose="020B0502020202020204" pitchFamily="34" charset="0"/>
                </a:rPr>
                <a:t> </a:t>
              </a:r>
              <a:r>
                <a:rPr lang="en-GB" altLang="en-US" sz="1400" b="1" dirty="0">
                  <a:solidFill>
                    <a:srgbClr val="1D619C"/>
                  </a:solidFill>
                  <a:latin typeface="Century Gothic" panose="020B0502020202020204" pitchFamily="34" charset="0"/>
                </a:rPr>
                <a:t>kids.classroomsecrets.co.uk </a:t>
              </a:r>
              <a:r>
                <a:rPr lang="en-GB" altLang="en-US" sz="1100" b="1" dirty="0">
                  <a:solidFill>
                    <a:srgbClr val="706F6F"/>
                  </a:solidFill>
                  <a:latin typeface="Century Gothic" panose="020B0502020202020204" pitchFamily="34" charset="0"/>
                </a:rPr>
                <a:t>for online games to support learning.</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p:txBody>
        </p:sp>
      </p:grpSp>
      <p:graphicFrame>
        <p:nvGraphicFramePr>
          <p:cNvPr id="21" name="Table 4">
            <a:extLst>
              <a:ext uri="{FF2B5EF4-FFF2-40B4-BE49-F238E27FC236}">
                <a16:creationId xmlns:a16="http://schemas.microsoft.com/office/drawing/2014/main" id="{5C07CFD0-0C2D-4BC8-9C33-5E74A0C6435F}"/>
              </a:ext>
            </a:extLst>
          </p:cNvPr>
          <p:cNvGraphicFramePr>
            <a:graphicFrameLocks noGrp="1"/>
          </p:cNvGraphicFramePr>
          <p:nvPr>
            <p:extLst>
              <p:ext uri="{D42A27DB-BD31-4B8C-83A1-F6EECF244321}">
                <p14:modId xmlns:p14="http://schemas.microsoft.com/office/powerpoint/2010/main" val="3360504945"/>
              </p:ext>
            </p:extLst>
          </p:nvPr>
        </p:nvGraphicFramePr>
        <p:xfrm>
          <a:off x="154326" y="279801"/>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dirty="0">
                          <a:solidFill>
                            <a:srgbClr val="F76756"/>
                          </a:solidFill>
                          <a:latin typeface="Century Gothic" panose="020B0502020202020204" pitchFamily="34" charset="0"/>
                        </a:rPr>
                        <a:t>A derailleur is the small ‘arm’ which holds the chain away from the gear cogs.</a:t>
                      </a:r>
                    </a:p>
                  </a:txBody>
                  <a:tcPr>
                    <a:noFill/>
                  </a:tcPr>
                </a:tc>
                <a:extLst>
                  <a:ext uri="{0D108BD9-81ED-4DB2-BD59-A6C34878D82A}">
                    <a16:rowId xmlns:a16="http://schemas.microsoft.com/office/drawing/2014/main" val="3289701953"/>
                  </a:ext>
                </a:extLst>
              </a:tr>
            </a:tbl>
          </a:graphicData>
        </a:graphic>
      </p:graphicFrame>
      <p:graphicFrame>
        <p:nvGraphicFramePr>
          <p:cNvPr id="26" name="Table 4">
            <a:extLst>
              <a:ext uri="{FF2B5EF4-FFF2-40B4-BE49-F238E27FC236}">
                <a16:creationId xmlns:a16="http://schemas.microsoft.com/office/drawing/2014/main" id="{1976EF0D-53D5-4184-A395-D749AD3B30CF}"/>
              </a:ext>
            </a:extLst>
          </p:cNvPr>
          <p:cNvGraphicFramePr>
            <a:graphicFrameLocks noGrp="1"/>
          </p:cNvGraphicFramePr>
          <p:nvPr>
            <p:extLst>
              <p:ext uri="{D42A27DB-BD31-4B8C-83A1-F6EECF244321}">
                <p14:modId xmlns:p14="http://schemas.microsoft.com/office/powerpoint/2010/main" val="1745939564"/>
              </p:ext>
            </p:extLst>
          </p:nvPr>
        </p:nvGraphicFramePr>
        <p:xfrm>
          <a:off x="154326" y="3013969"/>
          <a:ext cx="6532388" cy="720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20000">
                <a:tc>
                  <a:txBody>
                    <a:bodyPr/>
                    <a:lstStyle/>
                    <a:p>
                      <a:pPr>
                        <a:lnSpc>
                          <a:spcPct val="100000"/>
                        </a:lnSpc>
                        <a:spcAft>
                          <a:spcPct val="0"/>
                        </a:spcAft>
                        <a:buClrTx/>
                      </a:pPr>
                      <a:r>
                        <a:rPr lang="en-GB" altLang="en-US" sz="1200" dirty="0">
                          <a:solidFill>
                            <a:srgbClr val="F76756"/>
                          </a:solidFill>
                          <a:latin typeface="Century Gothic" panose="020B0502020202020204" pitchFamily="34" charset="0"/>
                        </a:rPr>
                        <a:t>Frame and wheels. Both have specially developed shapes and are made from carbon fibre in an attempt to make them as strong and light as possible.</a:t>
                      </a:r>
                    </a:p>
                  </a:txBody>
                  <a:tcPr>
                    <a:noFill/>
                  </a:tcPr>
                </a:tc>
                <a:extLst>
                  <a:ext uri="{0D108BD9-81ED-4DB2-BD59-A6C34878D82A}">
                    <a16:rowId xmlns:a16="http://schemas.microsoft.com/office/drawing/2014/main" val="3289701953"/>
                  </a:ext>
                </a:extLst>
              </a:tr>
            </a:tbl>
          </a:graphicData>
        </a:graphic>
      </p:graphicFrame>
      <p:graphicFrame>
        <p:nvGraphicFramePr>
          <p:cNvPr id="27" name="Table 4">
            <a:extLst>
              <a:ext uri="{FF2B5EF4-FFF2-40B4-BE49-F238E27FC236}">
                <a16:creationId xmlns:a16="http://schemas.microsoft.com/office/drawing/2014/main" id="{CD871A7F-FE51-4DF5-BD50-D894424AE09A}"/>
              </a:ext>
            </a:extLst>
          </p:cNvPr>
          <p:cNvGraphicFramePr>
            <a:graphicFrameLocks noGrp="1"/>
          </p:cNvGraphicFramePr>
          <p:nvPr>
            <p:extLst>
              <p:ext uri="{D42A27DB-BD31-4B8C-83A1-F6EECF244321}">
                <p14:modId xmlns:p14="http://schemas.microsoft.com/office/powerpoint/2010/main" val="62751822"/>
              </p:ext>
            </p:extLst>
          </p:nvPr>
        </p:nvGraphicFramePr>
        <p:xfrm>
          <a:off x="154326" y="4114136"/>
          <a:ext cx="6532388" cy="5112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5112000">
                <a:tc>
                  <a:txBody>
                    <a:bodyPr/>
                    <a:lstStyle/>
                    <a:p>
                      <a:r>
                        <a:rPr lang="en-GB" altLang="en-US" sz="1200" dirty="0">
                          <a:solidFill>
                            <a:srgbClr val="F76756"/>
                          </a:solidFill>
                          <a:latin typeface="Century Gothic" panose="020B0502020202020204" pitchFamily="34" charset="0"/>
                        </a:rPr>
                        <a:t>Any of the following points may be raised: specialised materials; research and development costs; greater use of specialist technology.</a:t>
                      </a:r>
                      <a:endParaRPr lang="en-GB" sz="1200" b="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spTree>
    <p:extLst>
      <p:ext uri="{BB962C8B-B14F-4D97-AF65-F5344CB8AC3E}">
        <p14:creationId xmlns:p14="http://schemas.microsoft.com/office/powerpoint/2010/main" val="38409862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2" ma:contentTypeDescription="Create a new document." ma:contentTypeScope="" ma:versionID="8b80b62d45d0cb23f9638cc884eb5b35">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d8faad84a2e09d1453228295a3d065f1"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B16225-F6F3-472E-BC1E-60C1135A703F}">
  <ds:schemaRefs>
    <ds:schemaRef ds:uri="http://schemas.microsoft.com/sharepoint/v3/contenttype/forms"/>
  </ds:schemaRefs>
</ds:datastoreItem>
</file>

<file path=customXml/itemProps2.xml><?xml version="1.0" encoding="utf-8"?>
<ds:datastoreItem xmlns:ds="http://schemas.openxmlformats.org/officeDocument/2006/customXml" ds:itemID="{8014F10C-9684-472E-8DDD-7F1B26967058}"/>
</file>

<file path=customXml/itemProps3.xml><?xml version="1.0" encoding="utf-8"?>
<ds:datastoreItem xmlns:ds="http://schemas.openxmlformats.org/officeDocument/2006/customXml" ds:itemID="{BE5F58F9-A4A8-40B4-986B-C918595D46AD}">
  <ds:schemaRefs>
    <ds:schemaRef ds:uri="http://schemas.microsoft.com/office/2006/metadata/properties"/>
    <ds:schemaRef ds:uri="http://purl.org/dc/dcmitype/"/>
    <ds:schemaRef ds:uri="http://schemas.microsoft.com/office/2006/documentManagement/types"/>
    <ds:schemaRef ds:uri="http://schemas.microsoft.com/sharepoint/v3"/>
    <ds:schemaRef ds:uri="http://schemas.microsoft.com/office/infopath/2007/PartnerControls"/>
    <ds:schemaRef ds:uri="http://www.w3.org/XML/1998/namespace"/>
    <ds:schemaRef ds:uri="http://schemas.openxmlformats.org/package/2006/metadata/core-properties"/>
    <ds:schemaRef ds:uri="0f0ae0ff-29c4-4766-b250-c1a9bee8d430"/>
    <ds:schemaRef ds:uri="86144f90-c7b6-48d0-aae5-f5e9e48cc3df"/>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440</TotalTime>
  <Words>1846</Words>
  <Application>Microsoft Office PowerPoint</Application>
  <PresentationFormat>A4 Paper (210x297 mm)</PresentationFormat>
  <Paragraphs>191</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 Reading Circulatory System Worksheet</dc:title>
  <dc:creator>Emily Rigby</dc:creator>
  <cp:lastModifiedBy>Sue Chattoe</cp:lastModifiedBy>
  <cp:revision>9</cp:revision>
  <dcterms:created xsi:type="dcterms:W3CDTF">2020-05-04T13:51:32Z</dcterms:created>
  <dcterms:modified xsi:type="dcterms:W3CDTF">2020-06-24T10:28:41Z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