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7"/>
  </p:notesMasterIdLst>
  <p:sldIdLst>
    <p:sldId id="258" r:id="rId5"/>
    <p:sldId id="256" r:id="rId6"/>
    <p:sldId id="259" r:id="rId7"/>
    <p:sldId id="263" r:id="rId8"/>
    <p:sldId id="265" r:id="rId9"/>
    <p:sldId id="266" r:id="rId10"/>
    <p:sldId id="260" r:id="rId11"/>
    <p:sldId id="264" r:id="rId12"/>
    <p:sldId id="271" r:id="rId13"/>
    <p:sldId id="268" r:id="rId14"/>
    <p:sldId id="269" r:id="rId15"/>
    <p:sldId id="270" r:id="rId16"/>
    <p:sldId id="272" r:id="rId17"/>
    <p:sldId id="273" r:id="rId18"/>
    <p:sldId id="274" r:id="rId19"/>
    <p:sldId id="276" r:id="rId20"/>
    <p:sldId id="277" r:id="rId21"/>
    <p:sldId id="261" r:id="rId22"/>
    <p:sldId id="267" r:id="rId23"/>
    <p:sldId id="278" r:id="rId24"/>
    <p:sldId id="279" r:id="rId25"/>
    <p:sldId id="28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Poppins" panose="00000500000000000000" pitchFamily="2" charset="0"/>
      <p:regular r:id="rId34"/>
      <p:bold r:id="rId35"/>
      <p:italic r:id="rId36"/>
      <p:boldItalic r:id="rId37"/>
    </p:embeddedFont>
    <p:embeddedFont>
      <p:font typeface="Poppins Medium" panose="00000600000000000000" pitchFamily="2"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B50"/>
    <a:srgbClr val="00B2CE"/>
    <a:srgbClr val="FFB800"/>
    <a:srgbClr val="FEF8EA"/>
    <a:srgbClr val="FF2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92D1A-FFF2-45EC-9B38-5F819BB83EE2}" v="1" dt="2023-08-15T15:00:28.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4660"/>
  </p:normalViewPr>
  <p:slideViewPr>
    <p:cSldViewPr snapToGrid="0">
      <p:cViewPr varScale="1">
        <p:scale>
          <a:sx n="81" d="100"/>
          <a:sy n="81" d="100"/>
        </p:scale>
        <p:origin x="60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Varley" userId="b1c9d41b-6811-4c05-8f4d-a52a8d10f4ff" providerId="ADAL" clId="{6C992D1A-FFF2-45EC-9B38-5F819BB83EE2}"/>
    <pc:docChg chg="custSel modSld">
      <pc:chgData name="Jordan Varley" userId="b1c9d41b-6811-4c05-8f4d-a52a8d10f4ff" providerId="ADAL" clId="{6C992D1A-FFF2-45EC-9B38-5F819BB83EE2}" dt="2023-08-15T15:01:58.121" v="3" actId="732"/>
      <pc:docMkLst>
        <pc:docMk/>
      </pc:docMkLst>
      <pc:sldChg chg="addSp delSp modSp mod">
        <pc:chgData name="Jordan Varley" userId="b1c9d41b-6811-4c05-8f4d-a52a8d10f4ff" providerId="ADAL" clId="{6C992D1A-FFF2-45EC-9B38-5F819BB83EE2}" dt="2023-08-15T15:01:58.121" v="3" actId="732"/>
        <pc:sldMkLst>
          <pc:docMk/>
          <pc:sldMk cId="279694383" sldId="258"/>
        </pc:sldMkLst>
        <pc:spChg chg="del">
          <ac:chgData name="Jordan Varley" userId="b1c9d41b-6811-4c05-8f4d-a52a8d10f4ff" providerId="ADAL" clId="{6C992D1A-FFF2-45EC-9B38-5F819BB83EE2}" dt="2023-08-15T15:01:50.531" v="2" actId="478"/>
          <ac:spMkLst>
            <pc:docMk/>
            <pc:sldMk cId="279694383" sldId="258"/>
            <ac:spMk id="7" creationId="{C24C313D-D8A5-BA9E-33B2-FAB62EBE2784}"/>
          </ac:spMkLst>
        </pc:spChg>
        <pc:picChg chg="add mod modCrop">
          <ac:chgData name="Jordan Varley" userId="b1c9d41b-6811-4c05-8f4d-a52a8d10f4ff" providerId="ADAL" clId="{6C992D1A-FFF2-45EC-9B38-5F819BB83EE2}" dt="2023-08-15T15:01:58.121" v="3" actId="732"/>
          <ac:picMkLst>
            <pc:docMk/>
            <pc:sldMk cId="279694383" sldId="258"/>
            <ac:picMk id="2" creationId="{5DE7D614-44C9-2953-C08F-2F35EE6B11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A9E86-587C-E44B-B5BB-AA0ED28958EA}" type="datetimeFigureOut">
              <a:rPr lang="en-GB" smtClean="0"/>
              <a:t>15/08/2023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C6369-2099-1D48-8418-9EF80AE11DF0}" type="slidenum">
              <a:rPr lang="en-GB" smtClean="0"/>
              <a:t>‹#›</a:t>
            </a:fld>
            <a:endParaRPr lang="en-GB"/>
          </a:p>
        </p:txBody>
      </p:sp>
    </p:spTree>
    <p:extLst>
      <p:ext uri="{BB962C8B-B14F-4D97-AF65-F5344CB8AC3E}">
        <p14:creationId xmlns:p14="http://schemas.microsoft.com/office/powerpoint/2010/main" val="313982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DDC6369-2099-1D48-8418-9EF80AE11DF0}" type="slidenum">
              <a:rPr lang="en-GB" smtClean="0"/>
              <a:t>1</a:t>
            </a:fld>
            <a:endParaRPr lang="en-GB"/>
          </a:p>
        </p:txBody>
      </p:sp>
    </p:spTree>
    <p:extLst>
      <p:ext uri="{BB962C8B-B14F-4D97-AF65-F5344CB8AC3E}">
        <p14:creationId xmlns:p14="http://schemas.microsoft.com/office/powerpoint/2010/main" val="100906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927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CA712-1808-E770-A1F6-E90904A03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245F7DC-449B-C593-0594-E1CB3EF1D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5EEEEE-9DB7-6A2B-F740-501D67C02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D4944-9677-CB4B-9262-F35EC822D3E7}" type="datetimeFigureOut">
              <a:rPr lang="en-GB" smtClean="0"/>
              <a:t>15/08/2023</a:t>
            </a:fld>
            <a:endParaRPr lang="en-GB"/>
          </a:p>
        </p:txBody>
      </p:sp>
      <p:sp>
        <p:nvSpPr>
          <p:cNvPr id="5" name="Footer Placeholder 4">
            <a:extLst>
              <a:ext uri="{FF2B5EF4-FFF2-40B4-BE49-F238E27FC236}">
                <a16:creationId xmlns:a16="http://schemas.microsoft.com/office/drawing/2014/main" id="{5265D12E-4D69-40D4-3D94-4E11DFFCC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8A15D4-FF15-3E36-C388-C599E6F08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A3B47-C826-A646-ACDD-5F634FF1F886}" type="slidenum">
              <a:rPr lang="en-GB" smtClean="0"/>
              <a:t>‹#›</a:t>
            </a:fld>
            <a:endParaRPr lang="en-GB"/>
          </a:p>
        </p:txBody>
      </p:sp>
    </p:spTree>
    <p:extLst>
      <p:ext uri="{BB962C8B-B14F-4D97-AF65-F5344CB8AC3E}">
        <p14:creationId xmlns:p14="http://schemas.microsoft.com/office/powerpoint/2010/main" val="20969804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EE7CB87-3AC9-D75A-0AD2-C484BE500AD0}"/>
              </a:ext>
            </a:extLst>
          </p:cNvPr>
          <p:cNvSpPr/>
          <p:nvPr/>
        </p:nvSpPr>
        <p:spPr>
          <a:xfrm>
            <a:off x="468923" y="1012032"/>
            <a:ext cx="756138" cy="75613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049EE730-A223-3696-E899-1B3F10F51402}"/>
              </a:ext>
            </a:extLst>
          </p:cNvPr>
          <p:cNvCxnSpPr>
            <a:cxnSpLocks/>
          </p:cNvCxnSpPr>
          <p:nvPr/>
        </p:nvCxnSpPr>
        <p:spPr>
          <a:xfrm>
            <a:off x="298938" y="1012032"/>
            <a:ext cx="0" cy="26140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D04E4CA-BD7C-4239-D873-F24951574B74}"/>
              </a:ext>
            </a:extLst>
          </p:cNvPr>
          <p:cNvSpPr/>
          <p:nvPr/>
        </p:nvSpPr>
        <p:spPr>
          <a:xfrm>
            <a:off x="1395045" y="1012032"/>
            <a:ext cx="2215662" cy="756138"/>
          </a:xfrm>
          <a:prstGeom prst="rect">
            <a:avLst/>
          </a:prstGeom>
          <a:solidFill>
            <a:srgbClr val="FF2E3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105584A2-87FB-5D86-6A96-875F9D335EEC}"/>
              </a:ext>
            </a:extLst>
          </p:cNvPr>
          <p:cNvSpPr txBox="1">
            <a:spLocks/>
          </p:cNvSpPr>
          <p:nvPr/>
        </p:nvSpPr>
        <p:spPr>
          <a:xfrm>
            <a:off x="1591407" y="1195752"/>
            <a:ext cx="1758462"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chemeClr val="bg1"/>
                </a:solidFill>
                <a:latin typeface="Poppins" pitchFamily="2" charset="77"/>
                <a:cs typeface="Poppins" pitchFamily="2" charset="77"/>
              </a:rPr>
              <a:t>MATHS</a:t>
            </a:r>
          </a:p>
        </p:txBody>
      </p:sp>
      <p:sp>
        <p:nvSpPr>
          <p:cNvPr id="10" name="Title 1">
            <a:extLst>
              <a:ext uri="{FF2B5EF4-FFF2-40B4-BE49-F238E27FC236}">
                <a16:creationId xmlns:a16="http://schemas.microsoft.com/office/drawing/2014/main" id="{AF3E50B2-7472-6F09-1D30-B1411EAA3E92}"/>
              </a:ext>
            </a:extLst>
          </p:cNvPr>
          <p:cNvSpPr txBox="1">
            <a:spLocks/>
          </p:cNvSpPr>
          <p:nvPr/>
        </p:nvSpPr>
        <p:spPr>
          <a:xfrm>
            <a:off x="553913" y="3295094"/>
            <a:ext cx="5799385" cy="5117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chemeClr val="bg1"/>
                </a:solidFill>
                <a:latin typeface="Poppins" pitchFamily="2" charset="77"/>
                <a:cs typeface="Poppins" pitchFamily="2" charset="77"/>
              </a:rPr>
              <a:t>Numbers to 1,000,000</a:t>
            </a:r>
          </a:p>
        </p:txBody>
      </p:sp>
      <p:sp>
        <p:nvSpPr>
          <p:cNvPr id="5" name="TextBox 4">
            <a:extLst>
              <a:ext uri="{FF2B5EF4-FFF2-40B4-BE49-F238E27FC236}">
                <a16:creationId xmlns:a16="http://schemas.microsoft.com/office/drawing/2014/main" id="{C518BCE0-1DB1-FF8A-ABDC-198B5AD5FD3F}"/>
              </a:ext>
            </a:extLst>
          </p:cNvPr>
          <p:cNvSpPr txBox="1"/>
          <p:nvPr/>
        </p:nvSpPr>
        <p:spPr>
          <a:xfrm>
            <a:off x="468923" y="1169376"/>
            <a:ext cx="756138" cy="369332"/>
          </a:xfrm>
          <a:prstGeom prst="rect">
            <a:avLst/>
          </a:prstGeom>
          <a:noFill/>
        </p:spPr>
        <p:txBody>
          <a:bodyPr vert="horz" wrap="square" rtlCol="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900" b="1" i="0" u="none" strike="noStrike" kern="1200" cap="none" spc="0" normalizeH="0" baseline="0" noProof="0">
                <a:ln>
                  <a:noFill/>
                </a:ln>
                <a:solidFill>
                  <a:srgbClr val="FF2E30"/>
                </a:solidFill>
                <a:effectLst/>
                <a:uLnTx/>
                <a:uFillTx/>
                <a:latin typeface="Poppins" pitchFamily="2" charset="77"/>
                <a:ea typeface="+mj-ea"/>
                <a:cs typeface="Poppins" pitchFamily="2" charset="77"/>
              </a:rPr>
              <a:t>Y6</a:t>
            </a:r>
            <a:endParaRPr kumimoji="0" lang="en-GB" sz="2900" b="1" i="0" u="none" strike="noStrike" kern="1200" cap="none" spc="0" normalizeH="0" baseline="0" noProof="0" dirty="0">
              <a:ln>
                <a:noFill/>
              </a:ln>
              <a:solidFill>
                <a:srgbClr val="FF2E30"/>
              </a:solidFill>
              <a:effectLst/>
              <a:uLnTx/>
              <a:uFillTx/>
              <a:latin typeface="Poppins" pitchFamily="2" charset="77"/>
              <a:ea typeface="+mj-ea"/>
              <a:cs typeface="Poppins" pitchFamily="2" charset="77"/>
            </a:endParaRPr>
          </a:p>
        </p:txBody>
      </p:sp>
      <p:pic>
        <p:nvPicPr>
          <p:cNvPr id="2" name="Picture 1">
            <a:extLst>
              <a:ext uri="{FF2B5EF4-FFF2-40B4-BE49-F238E27FC236}">
                <a16:creationId xmlns:a16="http://schemas.microsoft.com/office/drawing/2014/main" id="{5DE7D614-44C9-2953-C08F-2F35EE6B11B9}"/>
              </a:ext>
            </a:extLst>
          </p:cNvPr>
          <p:cNvPicPr>
            <a:picLocks noChangeAspect="1"/>
          </p:cNvPicPr>
          <p:nvPr/>
        </p:nvPicPr>
        <p:blipFill rotWithShape="1">
          <a:blip r:embed="rId4"/>
          <a:srcRect l="4276"/>
          <a:stretch/>
        </p:blipFill>
        <p:spPr>
          <a:xfrm>
            <a:off x="298938" y="1430153"/>
            <a:ext cx="9313985" cy="2353260"/>
          </a:xfrm>
          <a:prstGeom prst="rect">
            <a:avLst/>
          </a:prstGeom>
        </p:spPr>
      </p:pic>
    </p:spTree>
    <p:extLst>
      <p:ext uri="{BB962C8B-B14F-4D97-AF65-F5344CB8AC3E}">
        <p14:creationId xmlns:p14="http://schemas.microsoft.com/office/powerpoint/2010/main" val="27969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8" name="Subtitle 2">
            <a:extLst>
              <a:ext uri="{FF2B5EF4-FFF2-40B4-BE49-F238E27FC236}">
                <a16:creationId xmlns:a16="http://schemas.microsoft.com/office/drawing/2014/main" id="{7EB119C6-78FF-1D43-30E3-F7E849890CD9}"/>
              </a:ext>
            </a:extLst>
          </p:cNvPr>
          <p:cNvSpPr txBox="1">
            <a:spLocks/>
          </p:cNvSpPr>
          <p:nvPr/>
        </p:nvSpPr>
        <p:spPr>
          <a:xfrm>
            <a:off x="131883" y="5344901"/>
            <a:ext cx="11561379" cy="1418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We can write this as </a:t>
            </a:r>
          </a:p>
          <a:p>
            <a:pPr algn="l">
              <a:lnSpc>
                <a:spcPct val="100000"/>
              </a:lnSpc>
            </a:pPr>
            <a:r>
              <a:rPr lang="en-GB" dirty="0">
                <a:solidFill>
                  <a:srgbClr val="000000"/>
                </a:solidFill>
                <a:latin typeface="Poppins" pitchFamily="2" charset="77"/>
                <a:cs typeface="Poppins" pitchFamily="2" charset="77"/>
              </a:rPr>
              <a:t>56,357 =</a:t>
            </a:r>
            <a:endParaRPr lang="en-GB" dirty="0">
              <a:latin typeface="Poppins" pitchFamily="2" charset="77"/>
              <a:cs typeface="Poppins" pitchFamily="2" charset="77"/>
            </a:endParaRPr>
          </a:p>
        </p:txBody>
      </p:sp>
      <p:sp>
        <p:nvSpPr>
          <p:cNvPr id="2" name="TextBox 1">
            <a:extLst>
              <a:ext uri="{FF2B5EF4-FFF2-40B4-BE49-F238E27FC236}">
                <a16:creationId xmlns:a16="http://schemas.microsoft.com/office/drawing/2014/main" id="{C29B147E-E1FF-85D3-F70D-4BC733B34131}"/>
              </a:ext>
            </a:extLst>
          </p:cNvPr>
          <p:cNvSpPr txBox="1"/>
          <p:nvPr/>
        </p:nvSpPr>
        <p:spPr>
          <a:xfrm>
            <a:off x="9023699" y="5089769"/>
            <a:ext cx="2966748" cy="369332"/>
          </a:xfrm>
          <a:prstGeom prst="rect">
            <a:avLst/>
          </a:prstGeom>
          <a:solidFill>
            <a:srgbClr val="FF4840"/>
          </a:solidFill>
          <a:ln w="38100">
            <a:solidFill>
              <a:srgbClr val="FF484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Poppins Medium" pitchFamily="2" charset="77"/>
                <a:ea typeface="+mn-ea"/>
                <a:cs typeface="Poppins Medium" pitchFamily="2" charset="77"/>
              </a:rPr>
              <a:t>Follow up question</a:t>
            </a:r>
          </a:p>
        </p:txBody>
      </p:sp>
      <p:sp>
        <p:nvSpPr>
          <p:cNvPr id="7" name="TextBox 6">
            <a:extLst>
              <a:ext uri="{FF2B5EF4-FFF2-40B4-BE49-F238E27FC236}">
                <a16:creationId xmlns:a16="http://schemas.microsoft.com/office/drawing/2014/main" id="{7802DAE6-42DD-EABE-62AE-E70F5E5FE078}"/>
              </a:ext>
            </a:extLst>
          </p:cNvPr>
          <p:cNvSpPr txBox="1"/>
          <p:nvPr/>
        </p:nvSpPr>
        <p:spPr>
          <a:xfrm>
            <a:off x="9023700" y="5459100"/>
            <a:ext cx="2966747" cy="1191082"/>
          </a:xfrm>
          <a:prstGeom prst="rect">
            <a:avLst/>
          </a:prstGeom>
          <a:solidFill>
            <a:srgbClr val="FFF8EA"/>
          </a:solidFill>
          <a:ln w="38100">
            <a:solidFill>
              <a:srgbClr val="FF2E30"/>
            </a:solidFill>
          </a:ln>
        </p:spPr>
        <p:txBody>
          <a:bodyPr wrap="square" lIns="144000" tIns="108000" rIns="14400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Poppins" pitchFamily="2" charset="77"/>
                <a:ea typeface="+mn-ea"/>
                <a:cs typeface="Poppins" pitchFamily="2" charset="77"/>
              </a:rPr>
              <a:t>How do you know where to put the commas?</a:t>
            </a:r>
          </a:p>
        </p:txBody>
      </p:sp>
      <p:graphicFrame>
        <p:nvGraphicFramePr>
          <p:cNvPr id="5" name="Table 7">
            <a:extLst>
              <a:ext uri="{FF2B5EF4-FFF2-40B4-BE49-F238E27FC236}">
                <a16:creationId xmlns:a16="http://schemas.microsoft.com/office/drawing/2014/main" id="{898E9C58-7750-98AF-78BA-7BEE651C4535}"/>
              </a:ext>
            </a:extLst>
          </p:cNvPr>
          <p:cNvGraphicFramePr>
            <a:graphicFrameLocks noGrp="1"/>
          </p:cNvGraphicFramePr>
          <p:nvPr>
            <p:extLst>
              <p:ext uri="{D42A27DB-BD31-4B8C-83A1-F6EECF244321}">
                <p14:modId xmlns:p14="http://schemas.microsoft.com/office/powerpoint/2010/main" val="446275306"/>
              </p:ext>
            </p:extLst>
          </p:nvPr>
        </p:nvGraphicFramePr>
        <p:xfrm>
          <a:off x="547395" y="1920534"/>
          <a:ext cx="11108214" cy="2773680"/>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955500810"/>
                    </a:ext>
                  </a:extLst>
                </a:gridCol>
                <a:gridCol w="1234246">
                  <a:extLst>
                    <a:ext uri="{9D8B030D-6E8A-4147-A177-3AD203B41FA5}">
                      <a16:colId xmlns:a16="http://schemas.microsoft.com/office/drawing/2014/main" val="1727985693"/>
                    </a:ext>
                  </a:extLst>
                </a:gridCol>
                <a:gridCol w="1234246">
                  <a:extLst>
                    <a:ext uri="{9D8B030D-6E8A-4147-A177-3AD203B41FA5}">
                      <a16:colId xmlns:a16="http://schemas.microsoft.com/office/drawing/2014/main" val="3819041551"/>
                    </a:ext>
                  </a:extLst>
                </a:gridCol>
                <a:gridCol w="1234246">
                  <a:extLst>
                    <a:ext uri="{9D8B030D-6E8A-4147-A177-3AD203B41FA5}">
                      <a16:colId xmlns:a16="http://schemas.microsoft.com/office/drawing/2014/main" val="1762979953"/>
                    </a:ext>
                  </a:extLst>
                </a:gridCol>
                <a:gridCol w="1234246">
                  <a:extLst>
                    <a:ext uri="{9D8B030D-6E8A-4147-A177-3AD203B41FA5}">
                      <a16:colId xmlns:a16="http://schemas.microsoft.com/office/drawing/2014/main" val="3631490606"/>
                    </a:ext>
                  </a:extLst>
                </a:gridCol>
                <a:gridCol w="1234246">
                  <a:extLst>
                    <a:ext uri="{9D8B030D-6E8A-4147-A177-3AD203B41FA5}">
                      <a16:colId xmlns:a16="http://schemas.microsoft.com/office/drawing/2014/main" val="2979066296"/>
                    </a:ext>
                  </a:extLst>
                </a:gridCol>
                <a:gridCol w="1234246">
                  <a:extLst>
                    <a:ext uri="{9D8B030D-6E8A-4147-A177-3AD203B41FA5}">
                      <a16:colId xmlns:a16="http://schemas.microsoft.com/office/drawing/2014/main" val="1521059905"/>
                    </a:ext>
                  </a:extLst>
                </a:gridCol>
                <a:gridCol w="1234246">
                  <a:extLst>
                    <a:ext uri="{9D8B030D-6E8A-4147-A177-3AD203B41FA5}">
                      <a16:colId xmlns:a16="http://schemas.microsoft.com/office/drawing/2014/main" val="1838740939"/>
                    </a:ext>
                  </a:extLst>
                </a:gridCol>
                <a:gridCol w="1234246">
                  <a:extLst>
                    <a:ext uri="{9D8B030D-6E8A-4147-A177-3AD203B41FA5}">
                      <a16:colId xmlns:a16="http://schemas.microsoft.com/office/drawing/2014/main" val="3929739029"/>
                    </a:ext>
                  </a:extLst>
                </a:gridCol>
              </a:tblGrid>
              <a:tr h="0">
                <a:tc>
                  <a:txBody>
                    <a:bodyPr/>
                    <a:lstStyle/>
                    <a:p>
                      <a:pPr algn="r"/>
                      <a:r>
                        <a:rPr lang="en-GB" sz="2000" dirty="0">
                          <a:solidFill>
                            <a:schemeClr val="tx1"/>
                          </a:solidFill>
                          <a:latin typeface="Poppins" panose="00000500000000000000" pitchFamily="2" charset="0"/>
                          <a:cs typeface="Poppins" panose="00000500000000000000" pitchFamily="2" charset="0"/>
                        </a:rPr>
                        <a:t>1,000,000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75549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215290"/>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532233"/>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734854"/>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66440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70251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933827"/>
                  </a:ext>
                </a:extLst>
              </a:tr>
            </a:tbl>
          </a:graphicData>
        </a:graphic>
      </p:graphicFrame>
      <p:sp>
        <p:nvSpPr>
          <p:cNvPr id="6" name="TextBox 5">
            <a:extLst>
              <a:ext uri="{FF2B5EF4-FFF2-40B4-BE49-F238E27FC236}">
                <a16:creationId xmlns:a16="http://schemas.microsoft.com/office/drawing/2014/main" id="{643E7F2D-3820-D1E5-7F80-F03D5705AA75}"/>
              </a:ext>
            </a:extLst>
          </p:cNvPr>
          <p:cNvSpPr txBox="1"/>
          <p:nvPr/>
        </p:nvSpPr>
        <p:spPr>
          <a:xfrm>
            <a:off x="131884" y="1107099"/>
            <a:ext cx="11740802"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Use the Gattegno chart to find the numbers you would use to make 56,357.</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97606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12" name="TextBox 11">
            <a:extLst>
              <a:ext uri="{FF2B5EF4-FFF2-40B4-BE49-F238E27FC236}">
                <a16:creationId xmlns:a16="http://schemas.microsoft.com/office/drawing/2014/main" id="{08A0775B-44C0-D579-E02F-4E9210DB07F3}"/>
              </a:ext>
            </a:extLst>
          </p:cNvPr>
          <p:cNvSpPr txBox="1"/>
          <p:nvPr/>
        </p:nvSpPr>
        <p:spPr>
          <a:xfrm>
            <a:off x="9023699" y="5089769"/>
            <a:ext cx="2966748" cy="369332"/>
          </a:xfrm>
          <a:prstGeom prst="rect">
            <a:avLst/>
          </a:prstGeom>
          <a:solidFill>
            <a:srgbClr val="FF4840"/>
          </a:solidFill>
          <a:ln w="38100">
            <a:solidFill>
              <a:srgbClr val="FF484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Poppins Medium" pitchFamily="2" charset="77"/>
                <a:ea typeface="+mn-ea"/>
                <a:cs typeface="Poppins Medium" pitchFamily="2" charset="77"/>
              </a:rPr>
              <a:t>Follow up question</a:t>
            </a:r>
          </a:p>
        </p:txBody>
      </p:sp>
      <p:sp>
        <p:nvSpPr>
          <p:cNvPr id="13" name="TextBox 12">
            <a:extLst>
              <a:ext uri="{FF2B5EF4-FFF2-40B4-BE49-F238E27FC236}">
                <a16:creationId xmlns:a16="http://schemas.microsoft.com/office/drawing/2014/main" id="{1EB5BA47-E1A1-AB34-242E-D311F6CFF315}"/>
              </a:ext>
            </a:extLst>
          </p:cNvPr>
          <p:cNvSpPr txBox="1"/>
          <p:nvPr/>
        </p:nvSpPr>
        <p:spPr>
          <a:xfrm>
            <a:off x="9023700" y="5459100"/>
            <a:ext cx="2966747" cy="1191082"/>
          </a:xfrm>
          <a:prstGeom prst="rect">
            <a:avLst/>
          </a:prstGeom>
          <a:solidFill>
            <a:srgbClr val="FFF8EA"/>
          </a:solidFill>
          <a:ln w="38100">
            <a:solidFill>
              <a:srgbClr val="FF2E30"/>
            </a:solidFill>
          </a:ln>
        </p:spPr>
        <p:txBody>
          <a:bodyPr wrap="square" lIns="144000" tIns="108000" rIns="14400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Poppins" pitchFamily="2" charset="77"/>
                <a:ea typeface="+mn-ea"/>
                <a:cs typeface="Poppins" pitchFamily="2" charset="77"/>
              </a:rPr>
              <a:t>How do you know where to put the commas?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EB5B50"/>
                </a:solidFill>
                <a:latin typeface="Poppins" pitchFamily="2" charset="77"/>
                <a:cs typeface="Poppins" pitchFamily="2" charset="77"/>
              </a:rPr>
              <a:t>Digits are in groups of 3, separated by a comma.</a:t>
            </a:r>
            <a:endParaRPr kumimoji="0" lang="en-GB" sz="1600" b="0" i="0" u="none" strike="noStrike" kern="1200" cap="none" spc="0" normalizeH="0" baseline="0" noProof="0" dirty="0">
              <a:ln>
                <a:noFill/>
              </a:ln>
              <a:solidFill>
                <a:srgbClr val="EB5B50"/>
              </a:solidFill>
              <a:effectLst/>
              <a:uLnTx/>
              <a:uFillTx/>
              <a:latin typeface="Poppins" pitchFamily="2" charset="77"/>
              <a:ea typeface="+mn-ea"/>
              <a:cs typeface="Poppins" pitchFamily="2" charset="77"/>
            </a:endParaRPr>
          </a:p>
        </p:txBody>
      </p:sp>
      <p:sp>
        <p:nvSpPr>
          <p:cNvPr id="7" name="Subtitle 2">
            <a:extLst>
              <a:ext uri="{FF2B5EF4-FFF2-40B4-BE49-F238E27FC236}">
                <a16:creationId xmlns:a16="http://schemas.microsoft.com/office/drawing/2014/main" id="{EFF7E669-2FF3-A1B0-FCB9-7D78101FBEB6}"/>
              </a:ext>
            </a:extLst>
          </p:cNvPr>
          <p:cNvSpPr txBox="1">
            <a:spLocks/>
          </p:cNvSpPr>
          <p:nvPr/>
        </p:nvSpPr>
        <p:spPr>
          <a:xfrm>
            <a:off x="131884" y="1107099"/>
            <a:ext cx="11740802" cy="1418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Use the </a:t>
            </a:r>
            <a:r>
              <a:rPr lang="en-GB" dirty="0" err="1">
                <a:solidFill>
                  <a:srgbClr val="000000"/>
                </a:solidFill>
                <a:latin typeface="Poppins" pitchFamily="2" charset="77"/>
                <a:cs typeface="Poppins" pitchFamily="2" charset="77"/>
              </a:rPr>
              <a:t>Gattegno</a:t>
            </a:r>
            <a:r>
              <a:rPr lang="en-GB" dirty="0">
                <a:solidFill>
                  <a:srgbClr val="000000"/>
                </a:solidFill>
                <a:latin typeface="Poppins" pitchFamily="2" charset="77"/>
                <a:cs typeface="Poppins" pitchFamily="2" charset="77"/>
              </a:rPr>
              <a:t> chart to find the numbers you would use to make 56,357.</a:t>
            </a:r>
            <a:endParaRPr lang="en-GB" dirty="0">
              <a:latin typeface="Poppins" pitchFamily="2" charset="77"/>
              <a:cs typeface="Poppins" pitchFamily="2" charset="77"/>
            </a:endParaRPr>
          </a:p>
        </p:txBody>
      </p:sp>
      <p:sp>
        <p:nvSpPr>
          <p:cNvPr id="9" name="Subtitle 2">
            <a:extLst>
              <a:ext uri="{FF2B5EF4-FFF2-40B4-BE49-F238E27FC236}">
                <a16:creationId xmlns:a16="http://schemas.microsoft.com/office/drawing/2014/main" id="{09189FF1-33DA-5CAF-9F84-A366D44BF415}"/>
              </a:ext>
            </a:extLst>
          </p:cNvPr>
          <p:cNvSpPr txBox="1">
            <a:spLocks/>
          </p:cNvSpPr>
          <p:nvPr/>
        </p:nvSpPr>
        <p:spPr>
          <a:xfrm>
            <a:off x="131883" y="5344901"/>
            <a:ext cx="11561379" cy="1418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We can write this as </a:t>
            </a:r>
          </a:p>
          <a:p>
            <a:pPr algn="l">
              <a:lnSpc>
                <a:spcPct val="100000"/>
              </a:lnSpc>
            </a:pPr>
            <a:r>
              <a:rPr lang="en-GB" dirty="0">
                <a:solidFill>
                  <a:srgbClr val="000000"/>
                </a:solidFill>
                <a:latin typeface="Poppins" pitchFamily="2" charset="77"/>
                <a:cs typeface="Poppins" pitchFamily="2" charset="77"/>
              </a:rPr>
              <a:t>56,357 = </a:t>
            </a:r>
            <a:r>
              <a:rPr lang="en-GB" dirty="0">
                <a:solidFill>
                  <a:srgbClr val="EB5B50"/>
                </a:solidFill>
                <a:latin typeface="Poppins" pitchFamily="2" charset="77"/>
                <a:cs typeface="Poppins" pitchFamily="2" charset="77"/>
              </a:rPr>
              <a:t>50,000 + 6,000 + 300 + 50 + 7</a:t>
            </a:r>
            <a:endParaRPr lang="en-GB" dirty="0">
              <a:latin typeface="Poppins" pitchFamily="2" charset="77"/>
              <a:cs typeface="Poppins" pitchFamily="2" charset="77"/>
            </a:endParaRPr>
          </a:p>
        </p:txBody>
      </p:sp>
      <p:graphicFrame>
        <p:nvGraphicFramePr>
          <p:cNvPr id="10" name="Table 7">
            <a:extLst>
              <a:ext uri="{FF2B5EF4-FFF2-40B4-BE49-F238E27FC236}">
                <a16:creationId xmlns:a16="http://schemas.microsoft.com/office/drawing/2014/main" id="{83B26FB8-6048-2594-46BC-6BEEE717EBB5}"/>
              </a:ext>
            </a:extLst>
          </p:cNvPr>
          <p:cNvGraphicFramePr>
            <a:graphicFrameLocks noGrp="1"/>
          </p:cNvGraphicFramePr>
          <p:nvPr>
            <p:extLst>
              <p:ext uri="{D42A27DB-BD31-4B8C-83A1-F6EECF244321}">
                <p14:modId xmlns:p14="http://schemas.microsoft.com/office/powerpoint/2010/main" val="4067907878"/>
              </p:ext>
            </p:extLst>
          </p:nvPr>
        </p:nvGraphicFramePr>
        <p:xfrm>
          <a:off x="547395" y="1920534"/>
          <a:ext cx="11108214" cy="2773680"/>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955500810"/>
                    </a:ext>
                  </a:extLst>
                </a:gridCol>
                <a:gridCol w="1234246">
                  <a:extLst>
                    <a:ext uri="{9D8B030D-6E8A-4147-A177-3AD203B41FA5}">
                      <a16:colId xmlns:a16="http://schemas.microsoft.com/office/drawing/2014/main" val="1727985693"/>
                    </a:ext>
                  </a:extLst>
                </a:gridCol>
                <a:gridCol w="1234246">
                  <a:extLst>
                    <a:ext uri="{9D8B030D-6E8A-4147-A177-3AD203B41FA5}">
                      <a16:colId xmlns:a16="http://schemas.microsoft.com/office/drawing/2014/main" val="3819041551"/>
                    </a:ext>
                  </a:extLst>
                </a:gridCol>
                <a:gridCol w="1234246">
                  <a:extLst>
                    <a:ext uri="{9D8B030D-6E8A-4147-A177-3AD203B41FA5}">
                      <a16:colId xmlns:a16="http://schemas.microsoft.com/office/drawing/2014/main" val="1762979953"/>
                    </a:ext>
                  </a:extLst>
                </a:gridCol>
                <a:gridCol w="1234246">
                  <a:extLst>
                    <a:ext uri="{9D8B030D-6E8A-4147-A177-3AD203B41FA5}">
                      <a16:colId xmlns:a16="http://schemas.microsoft.com/office/drawing/2014/main" val="3631490606"/>
                    </a:ext>
                  </a:extLst>
                </a:gridCol>
                <a:gridCol w="1234246">
                  <a:extLst>
                    <a:ext uri="{9D8B030D-6E8A-4147-A177-3AD203B41FA5}">
                      <a16:colId xmlns:a16="http://schemas.microsoft.com/office/drawing/2014/main" val="2979066296"/>
                    </a:ext>
                  </a:extLst>
                </a:gridCol>
                <a:gridCol w="1234246">
                  <a:extLst>
                    <a:ext uri="{9D8B030D-6E8A-4147-A177-3AD203B41FA5}">
                      <a16:colId xmlns:a16="http://schemas.microsoft.com/office/drawing/2014/main" val="1521059905"/>
                    </a:ext>
                  </a:extLst>
                </a:gridCol>
                <a:gridCol w="1234246">
                  <a:extLst>
                    <a:ext uri="{9D8B030D-6E8A-4147-A177-3AD203B41FA5}">
                      <a16:colId xmlns:a16="http://schemas.microsoft.com/office/drawing/2014/main" val="1838740939"/>
                    </a:ext>
                  </a:extLst>
                </a:gridCol>
                <a:gridCol w="1234246">
                  <a:extLst>
                    <a:ext uri="{9D8B030D-6E8A-4147-A177-3AD203B41FA5}">
                      <a16:colId xmlns:a16="http://schemas.microsoft.com/office/drawing/2014/main" val="3929739029"/>
                    </a:ext>
                  </a:extLst>
                </a:gridCol>
              </a:tblGrid>
              <a:tr h="0">
                <a:tc>
                  <a:txBody>
                    <a:bodyPr/>
                    <a:lstStyle/>
                    <a:p>
                      <a:pPr algn="r"/>
                      <a:r>
                        <a:rPr lang="en-GB" sz="2000" dirty="0">
                          <a:solidFill>
                            <a:schemeClr val="tx1"/>
                          </a:solidFill>
                          <a:latin typeface="Poppins" panose="00000500000000000000" pitchFamily="2" charset="0"/>
                          <a:cs typeface="Poppins" panose="00000500000000000000" pitchFamily="2" charset="0"/>
                        </a:rPr>
                        <a:t>1,000,000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75549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215290"/>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B50"/>
                    </a:solidFill>
                  </a:tcPr>
                </a:tc>
                <a:tc>
                  <a:txBody>
                    <a:bodyPr/>
                    <a:lstStyle/>
                    <a:p>
                      <a:pPr algn="r"/>
                      <a:r>
                        <a:rPr lang="en-GB" sz="2000" dirty="0">
                          <a:solidFill>
                            <a:schemeClr val="tx1"/>
                          </a:solidFill>
                          <a:latin typeface="Poppins" panose="00000500000000000000" pitchFamily="2" charset="0"/>
                          <a:cs typeface="Poppins" panose="00000500000000000000" pitchFamily="2" charset="0"/>
                        </a:rPr>
                        <a:t>60,000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532233"/>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B50"/>
                    </a:solidFill>
                  </a:tcPr>
                </a:tc>
                <a:tc>
                  <a:txBody>
                    <a:bodyPr/>
                    <a:lstStyle/>
                    <a:p>
                      <a:pPr algn="r"/>
                      <a:r>
                        <a:rPr lang="en-GB" sz="2000" dirty="0">
                          <a:solidFill>
                            <a:schemeClr val="tx1"/>
                          </a:solidFill>
                          <a:latin typeface="Poppins" panose="00000500000000000000" pitchFamily="2" charset="0"/>
                          <a:cs typeface="Poppins" panose="00000500000000000000" pitchFamily="2" charset="0"/>
                        </a:rPr>
                        <a:t>7,000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734854"/>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B50"/>
                    </a:solidFill>
                  </a:tcPr>
                </a:tc>
                <a:tc>
                  <a:txBody>
                    <a:bodyPr/>
                    <a:lstStyle/>
                    <a:p>
                      <a:pPr algn="r"/>
                      <a:r>
                        <a:rPr lang="en-GB" sz="2000" dirty="0">
                          <a:solidFill>
                            <a:schemeClr val="tx1"/>
                          </a:solidFill>
                          <a:latin typeface="Poppins" panose="00000500000000000000" pitchFamily="2" charset="0"/>
                          <a:cs typeface="Poppins" panose="00000500000000000000" pitchFamily="2" charset="0"/>
                        </a:rPr>
                        <a:t>400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66440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B50"/>
                    </a:solidFill>
                  </a:tcPr>
                </a:tc>
                <a:tc>
                  <a:txBody>
                    <a:bodyPr/>
                    <a:lstStyle/>
                    <a:p>
                      <a:pPr algn="r"/>
                      <a:r>
                        <a:rPr lang="en-GB" sz="2000" dirty="0">
                          <a:solidFill>
                            <a:schemeClr val="tx1"/>
                          </a:solidFill>
                          <a:latin typeface="Poppins" panose="00000500000000000000" pitchFamily="2" charset="0"/>
                          <a:cs typeface="Poppins" panose="00000500000000000000" pitchFamily="2" charset="0"/>
                        </a:rPr>
                        <a:t>60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70251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5B50"/>
                    </a:solidFill>
                  </a:tcPr>
                </a:tc>
                <a:tc>
                  <a:txBody>
                    <a:bodyPr/>
                    <a:lstStyle/>
                    <a:p>
                      <a:pPr algn="r"/>
                      <a:r>
                        <a:rPr lang="en-GB" sz="2000" dirty="0">
                          <a:solidFill>
                            <a:schemeClr val="tx1"/>
                          </a:solidFill>
                          <a:latin typeface="Poppins" panose="00000500000000000000" pitchFamily="2" charset="0"/>
                          <a:cs typeface="Poppins" panose="00000500000000000000" pitchFamily="2" charset="0"/>
                        </a:rPr>
                        <a:t>8</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933827"/>
                  </a:ext>
                </a:extLst>
              </a:tr>
            </a:tbl>
          </a:graphicData>
        </a:graphic>
      </p:graphicFrame>
    </p:spTree>
    <p:extLst>
      <p:ext uri="{BB962C8B-B14F-4D97-AF65-F5344CB8AC3E}">
        <p14:creationId xmlns:p14="http://schemas.microsoft.com/office/powerpoint/2010/main" val="387509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graphicFrame>
        <p:nvGraphicFramePr>
          <p:cNvPr id="6" name="Table 7">
            <a:extLst>
              <a:ext uri="{FF2B5EF4-FFF2-40B4-BE49-F238E27FC236}">
                <a16:creationId xmlns:a16="http://schemas.microsoft.com/office/drawing/2014/main" id="{A4F57B46-0ACD-9D75-F4C2-31701C597B69}"/>
              </a:ext>
            </a:extLst>
          </p:cNvPr>
          <p:cNvGraphicFramePr>
            <a:graphicFrameLocks noGrp="1"/>
          </p:cNvGraphicFramePr>
          <p:nvPr>
            <p:extLst>
              <p:ext uri="{D42A27DB-BD31-4B8C-83A1-F6EECF244321}">
                <p14:modId xmlns:p14="http://schemas.microsoft.com/office/powerpoint/2010/main" val="2624433629"/>
              </p:ext>
            </p:extLst>
          </p:nvPr>
        </p:nvGraphicFramePr>
        <p:xfrm>
          <a:off x="547395" y="1920534"/>
          <a:ext cx="11108214" cy="2773680"/>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955500810"/>
                    </a:ext>
                  </a:extLst>
                </a:gridCol>
                <a:gridCol w="1234246">
                  <a:extLst>
                    <a:ext uri="{9D8B030D-6E8A-4147-A177-3AD203B41FA5}">
                      <a16:colId xmlns:a16="http://schemas.microsoft.com/office/drawing/2014/main" val="1727985693"/>
                    </a:ext>
                  </a:extLst>
                </a:gridCol>
                <a:gridCol w="1234246">
                  <a:extLst>
                    <a:ext uri="{9D8B030D-6E8A-4147-A177-3AD203B41FA5}">
                      <a16:colId xmlns:a16="http://schemas.microsoft.com/office/drawing/2014/main" val="3819041551"/>
                    </a:ext>
                  </a:extLst>
                </a:gridCol>
                <a:gridCol w="1234246">
                  <a:extLst>
                    <a:ext uri="{9D8B030D-6E8A-4147-A177-3AD203B41FA5}">
                      <a16:colId xmlns:a16="http://schemas.microsoft.com/office/drawing/2014/main" val="1762979953"/>
                    </a:ext>
                  </a:extLst>
                </a:gridCol>
                <a:gridCol w="1234246">
                  <a:extLst>
                    <a:ext uri="{9D8B030D-6E8A-4147-A177-3AD203B41FA5}">
                      <a16:colId xmlns:a16="http://schemas.microsoft.com/office/drawing/2014/main" val="3631490606"/>
                    </a:ext>
                  </a:extLst>
                </a:gridCol>
                <a:gridCol w="1234246">
                  <a:extLst>
                    <a:ext uri="{9D8B030D-6E8A-4147-A177-3AD203B41FA5}">
                      <a16:colId xmlns:a16="http://schemas.microsoft.com/office/drawing/2014/main" val="2979066296"/>
                    </a:ext>
                  </a:extLst>
                </a:gridCol>
                <a:gridCol w="1234246">
                  <a:extLst>
                    <a:ext uri="{9D8B030D-6E8A-4147-A177-3AD203B41FA5}">
                      <a16:colId xmlns:a16="http://schemas.microsoft.com/office/drawing/2014/main" val="1521059905"/>
                    </a:ext>
                  </a:extLst>
                </a:gridCol>
                <a:gridCol w="1234246">
                  <a:extLst>
                    <a:ext uri="{9D8B030D-6E8A-4147-A177-3AD203B41FA5}">
                      <a16:colId xmlns:a16="http://schemas.microsoft.com/office/drawing/2014/main" val="1838740939"/>
                    </a:ext>
                  </a:extLst>
                </a:gridCol>
                <a:gridCol w="1234246">
                  <a:extLst>
                    <a:ext uri="{9D8B030D-6E8A-4147-A177-3AD203B41FA5}">
                      <a16:colId xmlns:a16="http://schemas.microsoft.com/office/drawing/2014/main" val="3929739029"/>
                    </a:ext>
                  </a:extLst>
                </a:gridCol>
              </a:tblGrid>
              <a:tr h="0">
                <a:tc>
                  <a:txBody>
                    <a:bodyPr/>
                    <a:lstStyle/>
                    <a:p>
                      <a:pPr algn="r"/>
                      <a:r>
                        <a:rPr lang="en-GB" sz="2000" dirty="0">
                          <a:solidFill>
                            <a:schemeClr val="tx1"/>
                          </a:solidFill>
                          <a:latin typeface="Poppins" panose="00000500000000000000" pitchFamily="2" charset="0"/>
                          <a:cs typeface="Poppins" panose="00000500000000000000" pitchFamily="2" charset="0"/>
                        </a:rPr>
                        <a:t>1,000,000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75549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215290"/>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532233"/>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734854"/>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66440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70251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933827"/>
                  </a:ext>
                </a:extLst>
              </a:tr>
            </a:tbl>
          </a:graphicData>
        </a:graphic>
      </p:graphicFrame>
      <p:cxnSp>
        <p:nvCxnSpPr>
          <p:cNvPr id="5" name="Straight Connector 4">
            <a:extLst>
              <a:ext uri="{FF2B5EF4-FFF2-40B4-BE49-F238E27FC236}">
                <a16:creationId xmlns:a16="http://schemas.microsoft.com/office/drawing/2014/main" id="{5B1EF7A5-AF90-C0DE-1112-D992D5D4F4B4}"/>
              </a:ext>
            </a:extLst>
          </p:cNvPr>
          <p:cNvCxnSpPr/>
          <p:nvPr/>
        </p:nvCxnSpPr>
        <p:spPr>
          <a:xfrm>
            <a:off x="10493829" y="1480457"/>
            <a:ext cx="1161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664A665-3726-2F02-2F92-B6A370D18166}"/>
              </a:ext>
            </a:extLst>
          </p:cNvPr>
          <p:cNvCxnSpPr/>
          <p:nvPr/>
        </p:nvCxnSpPr>
        <p:spPr>
          <a:xfrm>
            <a:off x="131883" y="6282813"/>
            <a:ext cx="1161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AEB20336-85A3-1CC4-CAD7-4A0E9B6DCC17}"/>
              </a:ext>
            </a:extLst>
          </p:cNvPr>
          <p:cNvSpPr txBox="1">
            <a:spLocks/>
          </p:cNvSpPr>
          <p:nvPr/>
        </p:nvSpPr>
        <p:spPr>
          <a:xfrm>
            <a:off x="131884" y="1107099"/>
            <a:ext cx="11740802" cy="1418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Use the </a:t>
            </a:r>
            <a:r>
              <a:rPr lang="en-GB" dirty="0" err="1">
                <a:solidFill>
                  <a:srgbClr val="000000"/>
                </a:solidFill>
                <a:latin typeface="Poppins" pitchFamily="2" charset="77"/>
                <a:cs typeface="Poppins" pitchFamily="2" charset="77"/>
              </a:rPr>
              <a:t>Gattegno</a:t>
            </a:r>
            <a:r>
              <a:rPr lang="en-GB" dirty="0">
                <a:solidFill>
                  <a:srgbClr val="000000"/>
                </a:solidFill>
                <a:latin typeface="Poppins" pitchFamily="2" charset="77"/>
                <a:cs typeface="Poppins" pitchFamily="2" charset="77"/>
              </a:rPr>
              <a:t> chart to find the numbers you would use to make </a:t>
            </a:r>
            <a:endParaRPr lang="en-GB" dirty="0">
              <a:latin typeface="Poppins" pitchFamily="2" charset="77"/>
              <a:cs typeface="Poppins" pitchFamily="2" charset="77"/>
            </a:endParaRPr>
          </a:p>
        </p:txBody>
      </p:sp>
      <p:sp>
        <p:nvSpPr>
          <p:cNvPr id="13" name="Subtitle 2">
            <a:extLst>
              <a:ext uri="{FF2B5EF4-FFF2-40B4-BE49-F238E27FC236}">
                <a16:creationId xmlns:a16="http://schemas.microsoft.com/office/drawing/2014/main" id="{7A5BF7DA-AC44-51F4-7EDB-B71F263532C9}"/>
              </a:ext>
            </a:extLst>
          </p:cNvPr>
          <p:cNvSpPr txBox="1">
            <a:spLocks/>
          </p:cNvSpPr>
          <p:nvPr/>
        </p:nvSpPr>
        <p:spPr>
          <a:xfrm>
            <a:off x="131883" y="5344901"/>
            <a:ext cx="11561379" cy="1418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We can write this as </a:t>
            </a:r>
          </a:p>
          <a:p>
            <a:pPr algn="l">
              <a:lnSpc>
                <a:spcPct val="100000"/>
              </a:lnSpc>
            </a:pPr>
            <a:r>
              <a:rPr lang="en-GB" dirty="0">
                <a:solidFill>
                  <a:srgbClr val="000000"/>
                </a:solidFill>
                <a:latin typeface="Poppins" pitchFamily="2" charset="77"/>
                <a:cs typeface="Poppins" pitchFamily="2" charset="77"/>
              </a:rPr>
              <a:t>             =</a:t>
            </a:r>
            <a:endParaRPr lang="en-GB" dirty="0">
              <a:latin typeface="Poppins" pitchFamily="2" charset="77"/>
              <a:cs typeface="Poppins" pitchFamily="2" charset="77"/>
            </a:endParaRPr>
          </a:p>
        </p:txBody>
      </p:sp>
      <p:sp>
        <p:nvSpPr>
          <p:cNvPr id="16" name="TextBox 15">
            <a:extLst>
              <a:ext uri="{FF2B5EF4-FFF2-40B4-BE49-F238E27FC236}">
                <a16:creationId xmlns:a16="http://schemas.microsoft.com/office/drawing/2014/main" id="{5ADCA78B-C283-995D-2268-E7BC68F95960}"/>
              </a:ext>
            </a:extLst>
          </p:cNvPr>
          <p:cNvSpPr txBox="1"/>
          <p:nvPr/>
        </p:nvSpPr>
        <p:spPr>
          <a:xfrm>
            <a:off x="9018209" y="5075103"/>
            <a:ext cx="2966748" cy="369332"/>
          </a:xfrm>
          <a:prstGeom prst="rect">
            <a:avLst/>
          </a:prstGeom>
          <a:solidFill>
            <a:srgbClr val="00B2CE"/>
          </a:solidFill>
          <a:ln w="38100">
            <a:solidFill>
              <a:srgbClr val="00B2C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Poppins Medium" pitchFamily="2" charset="77"/>
                <a:ea typeface="+mn-ea"/>
                <a:cs typeface="Poppins Medium" pitchFamily="2" charset="77"/>
              </a:rPr>
              <a:t>Note</a:t>
            </a:r>
          </a:p>
        </p:txBody>
      </p:sp>
      <p:sp>
        <p:nvSpPr>
          <p:cNvPr id="17" name="TextBox 16">
            <a:extLst>
              <a:ext uri="{FF2B5EF4-FFF2-40B4-BE49-F238E27FC236}">
                <a16:creationId xmlns:a16="http://schemas.microsoft.com/office/drawing/2014/main" id="{4F4A1BD0-F53D-D666-BD33-C11287110633}"/>
              </a:ext>
            </a:extLst>
          </p:cNvPr>
          <p:cNvSpPr txBox="1"/>
          <p:nvPr/>
        </p:nvSpPr>
        <p:spPr>
          <a:xfrm>
            <a:off x="9018209" y="5444435"/>
            <a:ext cx="2966748" cy="910137"/>
          </a:xfrm>
          <a:prstGeom prst="rect">
            <a:avLst/>
          </a:prstGeom>
          <a:solidFill>
            <a:srgbClr val="FFF8EA"/>
          </a:solidFill>
          <a:ln w="38100">
            <a:solidFill>
              <a:srgbClr val="00B2CE"/>
            </a:solidFill>
          </a:ln>
        </p:spPr>
        <p:txBody>
          <a:bodyPr wrap="square" lIns="144000" tIns="108000" rIns="14400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Poppins" pitchFamily="2" charset="77"/>
                <a:ea typeface="+mn-ea"/>
                <a:cs typeface="Poppins" pitchFamily="2" charset="77"/>
              </a:rPr>
              <a:t>Use this slide to practise partitioning and making numbers to 1,000,000.</a:t>
            </a:r>
          </a:p>
        </p:txBody>
      </p:sp>
    </p:spTree>
    <p:extLst>
      <p:ext uri="{BB962C8B-B14F-4D97-AF65-F5344CB8AC3E}">
        <p14:creationId xmlns:p14="http://schemas.microsoft.com/office/powerpoint/2010/main" val="185887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graphicFrame>
        <p:nvGraphicFramePr>
          <p:cNvPr id="6" name="Table 5">
            <a:extLst>
              <a:ext uri="{FF2B5EF4-FFF2-40B4-BE49-F238E27FC236}">
                <a16:creationId xmlns:a16="http://schemas.microsoft.com/office/drawing/2014/main" id="{98196481-2C4C-CB15-AB1A-96B31E92D53D}"/>
              </a:ext>
            </a:extLst>
          </p:cNvPr>
          <p:cNvGraphicFramePr>
            <a:graphicFrameLocks noGrp="1"/>
          </p:cNvGraphicFramePr>
          <p:nvPr>
            <p:extLst>
              <p:ext uri="{D42A27DB-BD31-4B8C-83A1-F6EECF244321}">
                <p14:modId xmlns:p14="http://schemas.microsoft.com/office/powerpoint/2010/main" val="4058617696"/>
              </p:ext>
            </p:extLst>
          </p:nvPr>
        </p:nvGraphicFramePr>
        <p:xfrm>
          <a:off x="1776139" y="2969603"/>
          <a:ext cx="8639722" cy="1971784"/>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3813737757"/>
                    </a:ext>
                  </a:extLst>
                </a:gridCol>
                <a:gridCol w="1234246">
                  <a:extLst>
                    <a:ext uri="{9D8B030D-6E8A-4147-A177-3AD203B41FA5}">
                      <a16:colId xmlns:a16="http://schemas.microsoft.com/office/drawing/2014/main" val="3803369370"/>
                    </a:ext>
                  </a:extLst>
                </a:gridCol>
                <a:gridCol w="1234246">
                  <a:extLst>
                    <a:ext uri="{9D8B030D-6E8A-4147-A177-3AD203B41FA5}">
                      <a16:colId xmlns:a16="http://schemas.microsoft.com/office/drawing/2014/main" val="786867908"/>
                    </a:ext>
                  </a:extLst>
                </a:gridCol>
                <a:gridCol w="1234246">
                  <a:extLst>
                    <a:ext uri="{9D8B030D-6E8A-4147-A177-3AD203B41FA5}">
                      <a16:colId xmlns:a16="http://schemas.microsoft.com/office/drawing/2014/main" val="1234390809"/>
                    </a:ext>
                  </a:extLst>
                </a:gridCol>
                <a:gridCol w="1234246">
                  <a:extLst>
                    <a:ext uri="{9D8B030D-6E8A-4147-A177-3AD203B41FA5}">
                      <a16:colId xmlns:a16="http://schemas.microsoft.com/office/drawing/2014/main" val="1019119183"/>
                    </a:ext>
                  </a:extLst>
                </a:gridCol>
                <a:gridCol w="1234246">
                  <a:extLst>
                    <a:ext uri="{9D8B030D-6E8A-4147-A177-3AD203B41FA5}">
                      <a16:colId xmlns:a16="http://schemas.microsoft.com/office/drawing/2014/main" val="615728356"/>
                    </a:ext>
                  </a:extLst>
                </a:gridCol>
                <a:gridCol w="1234246">
                  <a:extLst>
                    <a:ext uri="{9D8B030D-6E8A-4147-A177-3AD203B41FA5}">
                      <a16:colId xmlns:a16="http://schemas.microsoft.com/office/drawing/2014/main" val="3758415244"/>
                    </a:ext>
                  </a:extLst>
                </a:gridCol>
              </a:tblGrid>
              <a:tr h="531784">
                <a:tc>
                  <a:txBody>
                    <a:bodyPr/>
                    <a:lstStyle/>
                    <a:p>
                      <a:pPr algn="ctr"/>
                      <a:r>
                        <a:rPr lang="en-GB" sz="2400" dirty="0">
                          <a:solidFill>
                            <a:schemeClr val="tx1"/>
                          </a:solidFill>
                          <a:latin typeface="Poppins" panose="00000500000000000000" pitchFamily="2" charset="0"/>
                          <a:cs typeface="Poppins" panose="00000500000000000000" pitchFamily="2" charset="0"/>
                        </a:rPr>
                        <a:t>M</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err="1">
                          <a:solidFill>
                            <a:schemeClr val="tx1"/>
                          </a:solidFill>
                          <a:latin typeface="Poppins" panose="00000500000000000000" pitchFamily="2" charset="0"/>
                          <a:cs typeface="Poppins" panose="00000500000000000000" pitchFamily="2" charset="0"/>
                        </a:rPr>
                        <a:t>HTh</a:t>
                      </a:r>
                      <a:endParaRPr lang="en-GB" sz="2400" dirty="0">
                        <a:solidFill>
                          <a:schemeClr val="tx1"/>
                        </a:solidFill>
                        <a:latin typeface="Poppins" panose="00000500000000000000" pitchFamily="2" charset="0"/>
                        <a:cs typeface="Poppins" panose="00000500000000000000" pitchFamily="2" charset="0"/>
                      </a:endParaRP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err="1">
                          <a:solidFill>
                            <a:schemeClr val="tx1"/>
                          </a:solidFill>
                          <a:latin typeface="Poppins" panose="00000500000000000000" pitchFamily="2" charset="0"/>
                          <a:cs typeface="Poppins" panose="00000500000000000000" pitchFamily="2" charset="0"/>
                        </a:rPr>
                        <a:t>TTh</a:t>
                      </a:r>
                      <a:endParaRPr lang="en-GB" sz="2400" dirty="0">
                        <a:solidFill>
                          <a:schemeClr val="tx1"/>
                        </a:solidFill>
                        <a:latin typeface="Poppins" panose="00000500000000000000" pitchFamily="2" charset="0"/>
                        <a:cs typeface="Poppins" panose="00000500000000000000" pitchFamily="2" charset="0"/>
                      </a:endParaRP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Th</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H</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T</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O</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336797"/>
                  </a:ext>
                </a:extLst>
              </a:tr>
              <a:tr h="1440000">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898463"/>
                  </a:ext>
                </a:extLst>
              </a:tr>
            </a:tbl>
          </a:graphicData>
        </a:graphic>
      </p:graphicFrame>
      <p:sp>
        <p:nvSpPr>
          <p:cNvPr id="10" name="Oval 9">
            <a:extLst>
              <a:ext uri="{FF2B5EF4-FFF2-40B4-BE49-F238E27FC236}">
                <a16:creationId xmlns:a16="http://schemas.microsoft.com/office/drawing/2014/main" id="{2FBFE8F1-B017-B88D-C8AF-BBBA5B39FC4F}"/>
              </a:ext>
            </a:extLst>
          </p:cNvPr>
          <p:cNvSpPr>
            <a:spLocks noChangeAspect="1"/>
          </p:cNvSpPr>
          <p:nvPr/>
        </p:nvSpPr>
        <p:spPr>
          <a:xfrm>
            <a:off x="9238661"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D0CCCF0-752F-F292-3D69-A7A9DA9EF198}"/>
              </a:ext>
            </a:extLst>
          </p:cNvPr>
          <p:cNvSpPr>
            <a:spLocks noChangeAspect="1"/>
          </p:cNvSpPr>
          <p:nvPr/>
        </p:nvSpPr>
        <p:spPr>
          <a:xfrm>
            <a:off x="8385675"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EB5D12E-C7A0-2EC6-0177-5C86E20BDF76}"/>
              </a:ext>
            </a:extLst>
          </p:cNvPr>
          <p:cNvSpPr>
            <a:spLocks noChangeAspect="1"/>
          </p:cNvSpPr>
          <p:nvPr/>
        </p:nvSpPr>
        <p:spPr>
          <a:xfrm>
            <a:off x="7993684"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CA15051-660B-57C5-1F27-EF22C5608130}"/>
              </a:ext>
            </a:extLst>
          </p:cNvPr>
          <p:cNvSpPr>
            <a:spLocks noChangeAspect="1"/>
          </p:cNvSpPr>
          <p:nvPr/>
        </p:nvSpPr>
        <p:spPr>
          <a:xfrm>
            <a:off x="8777666"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FE555F5-6D07-85FE-F4DC-2853863F6EEA}"/>
              </a:ext>
            </a:extLst>
          </p:cNvPr>
          <p:cNvSpPr>
            <a:spLocks noChangeAspect="1"/>
          </p:cNvSpPr>
          <p:nvPr/>
        </p:nvSpPr>
        <p:spPr>
          <a:xfrm>
            <a:off x="8385675"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9B93C2D-2299-FEB0-408E-5DCA8249B4E4}"/>
              </a:ext>
            </a:extLst>
          </p:cNvPr>
          <p:cNvSpPr>
            <a:spLocks noChangeAspect="1"/>
          </p:cNvSpPr>
          <p:nvPr/>
        </p:nvSpPr>
        <p:spPr>
          <a:xfrm>
            <a:off x="7993684"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FF8FCE17-97D6-49C5-0886-64B80F7CF38B}"/>
              </a:ext>
            </a:extLst>
          </p:cNvPr>
          <p:cNvSpPr>
            <a:spLocks noChangeAspect="1"/>
          </p:cNvSpPr>
          <p:nvPr/>
        </p:nvSpPr>
        <p:spPr>
          <a:xfrm>
            <a:off x="8777666"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F8CD6AE-F409-4218-624A-3BFDF5D0D7BD}"/>
              </a:ext>
            </a:extLst>
          </p:cNvPr>
          <p:cNvSpPr>
            <a:spLocks noChangeAspect="1"/>
          </p:cNvSpPr>
          <p:nvPr/>
        </p:nvSpPr>
        <p:spPr>
          <a:xfrm>
            <a:off x="8385675" y="446071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CAA5DA9-1924-11D4-6AD7-D813029E9CF6}"/>
              </a:ext>
            </a:extLst>
          </p:cNvPr>
          <p:cNvSpPr>
            <a:spLocks noChangeAspect="1"/>
          </p:cNvSpPr>
          <p:nvPr/>
        </p:nvSpPr>
        <p:spPr>
          <a:xfrm>
            <a:off x="7993684" y="446071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49DE986-8CD9-1FC2-5563-B79FE1825537}"/>
              </a:ext>
            </a:extLst>
          </p:cNvPr>
          <p:cNvSpPr>
            <a:spLocks noChangeAspect="1"/>
          </p:cNvSpPr>
          <p:nvPr/>
        </p:nvSpPr>
        <p:spPr>
          <a:xfrm>
            <a:off x="8777666" y="446071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8C46A0B-E40C-C7D2-E238-191BAE816B86}"/>
              </a:ext>
            </a:extLst>
          </p:cNvPr>
          <p:cNvSpPr>
            <a:spLocks noChangeAspect="1"/>
          </p:cNvSpPr>
          <p:nvPr/>
        </p:nvSpPr>
        <p:spPr>
          <a:xfrm>
            <a:off x="7152573"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041DD9A-9329-9FF7-3248-194B67E83534}"/>
              </a:ext>
            </a:extLst>
          </p:cNvPr>
          <p:cNvSpPr>
            <a:spLocks noChangeAspect="1"/>
          </p:cNvSpPr>
          <p:nvPr/>
        </p:nvSpPr>
        <p:spPr>
          <a:xfrm>
            <a:off x="6760582"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0EA2082-6FEF-A08D-13B5-322CA8FFBDE4}"/>
              </a:ext>
            </a:extLst>
          </p:cNvPr>
          <p:cNvSpPr>
            <a:spLocks noChangeAspect="1"/>
          </p:cNvSpPr>
          <p:nvPr/>
        </p:nvSpPr>
        <p:spPr>
          <a:xfrm>
            <a:off x="7544564"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6F93CE9-A1E9-981D-2B4B-5221A88DAC81}"/>
              </a:ext>
            </a:extLst>
          </p:cNvPr>
          <p:cNvSpPr>
            <a:spLocks noChangeAspect="1"/>
          </p:cNvSpPr>
          <p:nvPr/>
        </p:nvSpPr>
        <p:spPr>
          <a:xfrm>
            <a:off x="7152573"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C8D647D-9D35-A829-1323-5AFAF8C9DA9C}"/>
              </a:ext>
            </a:extLst>
          </p:cNvPr>
          <p:cNvSpPr>
            <a:spLocks noChangeAspect="1"/>
          </p:cNvSpPr>
          <p:nvPr/>
        </p:nvSpPr>
        <p:spPr>
          <a:xfrm>
            <a:off x="6760582"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45E4685-235B-93E8-EC6B-03BFAF0A66E2}"/>
              </a:ext>
            </a:extLst>
          </p:cNvPr>
          <p:cNvSpPr>
            <a:spLocks noChangeAspect="1"/>
          </p:cNvSpPr>
          <p:nvPr/>
        </p:nvSpPr>
        <p:spPr>
          <a:xfrm>
            <a:off x="5907596"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2062355-5596-6DEE-1269-8133D047E9FB}"/>
              </a:ext>
            </a:extLst>
          </p:cNvPr>
          <p:cNvSpPr>
            <a:spLocks noChangeAspect="1"/>
          </p:cNvSpPr>
          <p:nvPr/>
        </p:nvSpPr>
        <p:spPr>
          <a:xfrm>
            <a:off x="5515605"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13C4FC5-7DEA-6EC7-1689-23DDF1651959}"/>
              </a:ext>
            </a:extLst>
          </p:cNvPr>
          <p:cNvSpPr>
            <a:spLocks noChangeAspect="1"/>
          </p:cNvSpPr>
          <p:nvPr/>
        </p:nvSpPr>
        <p:spPr>
          <a:xfrm>
            <a:off x="6299587"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34E8544-58BA-BE15-C187-78E238FA8978}"/>
              </a:ext>
            </a:extLst>
          </p:cNvPr>
          <p:cNvSpPr>
            <a:spLocks noChangeAspect="1"/>
          </p:cNvSpPr>
          <p:nvPr/>
        </p:nvSpPr>
        <p:spPr>
          <a:xfrm>
            <a:off x="4678598"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5B00B03E-1469-AC5F-168B-B30AB9DE9C8C}"/>
              </a:ext>
            </a:extLst>
          </p:cNvPr>
          <p:cNvSpPr>
            <a:spLocks noChangeAspect="1"/>
          </p:cNvSpPr>
          <p:nvPr/>
        </p:nvSpPr>
        <p:spPr>
          <a:xfrm>
            <a:off x="4286607"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4263D329-17B8-5E6D-26F2-85491E7CF3A4}"/>
              </a:ext>
            </a:extLst>
          </p:cNvPr>
          <p:cNvSpPr>
            <a:spLocks noChangeAspect="1"/>
          </p:cNvSpPr>
          <p:nvPr/>
        </p:nvSpPr>
        <p:spPr>
          <a:xfrm>
            <a:off x="5070589"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06F1912B-FE2B-059E-C399-175285BF3676}"/>
              </a:ext>
            </a:extLst>
          </p:cNvPr>
          <p:cNvSpPr>
            <a:spLocks noChangeAspect="1"/>
          </p:cNvSpPr>
          <p:nvPr/>
        </p:nvSpPr>
        <p:spPr>
          <a:xfrm>
            <a:off x="4286607"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4CC0EF77-15DA-3518-E982-D4BE8867B4BA}"/>
              </a:ext>
            </a:extLst>
          </p:cNvPr>
          <p:cNvSpPr>
            <a:spLocks noChangeAspect="1"/>
          </p:cNvSpPr>
          <p:nvPr/>
        </p:nvSpPr>
        <p:spPr>
          <a:xfrm>
            <a:off x="3445496"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4042C85-F3FD-DB16-F19A-CA86AACA01C7}"/>
              </a:ext>
            </a:extLst>
          </p:cNvPr>
          <p:cNvSpPr>
            <a:spLocks noChangeAspect="1"/>
          </p:cNvSpPr>
          <p:nvPr/>
        </p:nvSpPr>
        <p:spPr>
          <a:xfrm>
            <a:off x="3053505"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57E3C4C-4532-A0ED-D7F1-6B04BDF597C7}"/>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We can also use place value charts to see the value of each digit in a number.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What number is being represented on the chart below?</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88874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7" name="Subtitle 2">
            <a:extLst>
              <a:ext uri="{FF2B5EF4-FFF2-40B4-BE49-F238E27FC236}">
                <a16:creationId xmlns:a16="http://schemas.microsoft.com/office/drawing/2014/main" id="{DD1CBA3B-1D14-2DE7-F949-5321FCC9B64F}"/>
              </a:ext>
            </a:extLst>
          </p:cNvPr>
          <p:cNvSpPr txBox="1">
            <a:spLocks/>
          </p:cNvSpPr>
          <p:nvPr/>
        </p:nvSpPr>
        <p:spPr>
          <a:xfrm>
            <a:off x="183896" y="5880377"/>
            <a:ext cx="11561379" cy="1418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EB5B50"/>
                </a:solidFill>
                <a:latin typeface="Poppins" pitchFamily="2" charset="77"/>
                <a:cs typeface="Poppins" pitchFamily="2" charset="77"/>
              </a:rPr>
              <a:t>243,591 = 200,000 + 40,000 + 3,000 + 500 + 90 + 1</a:t>
            </a:r>
          </a:p>
        </p:txBody>
      </p:sp>
      <p:graphicFrame>
        <p:nvGraphicFramePr>
          <p:cNvPr id="6" name="Table 5">
            <a:extLst>
              <a:ext uri="{FF2B5EF4-FFF2-40B4-BE49-F238E27FC236}">
                <a16:creationId xmlns:a16="http://schemas.microsoft.com/office/drawing/2014/main" id="{98196481-2C4C-CB15-AB1A-96B31E92D53D}"/>
              </a:ext>
            </a:extLst>
          </p:cNvPr>
          <p:cNvGraphicFramePr>
            <a:graphicFrameLocks noGrp="1"/>
          </p:cNvGraphicFramePr>
          <p:nvPr/>
        </p:nvGraphicFramePr>
        <p:xfrm>
          <a:off x="1776139" y="2969603"/>
          <a:ext cx="8639722" cy="1971784"/>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3813737757"/>
                    </a:ext>
                  </a:extLst>
                </a:gridCol>
                <a:gridCol w="1234246">
                  <a:extLst>
                    <a:ext uri="{9D8B030D-6E8A-4147-A177-3AD203B41FA5}">
                      <a16:colId xmlns:a16="http://schemas.microsoft.com/office/drawing/2014/main" val="3803369370"/>
                    </a:ext>
                  </a:extLst>
                </a:gridCol>
                <a:gridCol w="1234246">
                  <a:extLst>
                    <a:ext uri="{9D8B030D-6E8A-4147-A177-3AD203B41FA5}">
                      <a16:colId xmlns:a16="http://schemas.microsoft.com/office/drawing/2014/main" val="786867908"/>
                    </a:ext>
                  </a:extLst>
                </a:gridCol>
                <a:gridCol w="1234246">
                  <a:extLst>
                    <a:ext uri="{9D8B030D-6E8A-4147-A177-3AD203B41FA5}">
                      <a16:colId xmlns:a16="http://schemas.microsoft.com/office/drawing/2014/main" val="1234390809"/>
                    </a:ext>
                  </a:extLst>
                </a:gridCol>
                <a:gridCol w="1234246">
                  <a:extLst>
                    <a:ext uri="{9D8B030D-6E8A-4147-A177-3AD203B41FA5}">
                      <a16:colId xmlns:a16="http://schemas.microsoft.com/office/drawing/2014/main" val="1019119183"/>
                    </a:ext>
                  </a:extLst>
                </a:gridCol>
                <a:gridCol w="1234246">
                  <a:extLst>
                    <a:ext uri="{9D8B030D-6E8A-4147-A177-3AD203B41FA5}">
                      <a16:colId xmlns:a16="http://schemas.microsoft.com/office/drawing/2014/main" val="615728356"/>
                    </a:ext>
                  </a:extLst>
                </a:gridCol>
                <a:gridCol w="1234246">
                  <a:extLst>
                    <a:ext uri="{9D8B030D-6E8A-4147-A177-3AD203B41FA5}">
                      <a16:colId xmlns:a16="http://schemas.microsoft.com/office/drawing/2014/main" val="3758415244"/>
                    </a:ext>
                  </a:extLst>
                </a:gridCol>
              </a:tblGrid>
              <a:tr h="531784">
                <a:tc>
                  <a:txBody>
                    <a:bodyPr/>
                    <a:lstStyle/>
                    <a:p>
                      <a:pPr algn="ctr"/>
                      <a:r>
                        <a:rPr lang="en-GB" sz="2400" dirty="0">
                          <a:solidFill>
                            <a:schemeClr val="tx1"/>
                          </a:solidFill>
                          <a:latin typeface="Poppins" panose="00000500000000000000" pitchFamily="2" charset="0"/>
                          <a:cs typeface="Poppins" panose="00000500000000000000" pitchFamily="2" charset="0"/>
                        </a:rPr>
                        <a:t>M</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err="1">
                          <a:solidFill>
                            <a:schemeClr val="tx1"/>
                          </a:solidFill>
                          <a:latin typeface="Poppins" panose="00000500000000000000" pitchFamily="2" charset="0"/>
                          <a:cs typeface="Poppins" panose="00000500000000000000" pitchFamily="2" charset="0"/>
                        </a:rPr>
                        <a:t>HTh</a:t>
                      </a:r>
                      <a:endParaRPr lang="en-GB" sz="2400" dirty="0">
                        <a:solidFill>
                          <a:schemeClr val="tx1"/>
                        </a:solidFill>
                        <a:latin typeface="Poppins" panose="00000500000000000000" pitchFamily="2" charset="0"/>
                        <a:cs typeface="Poppins" panose="00000500000000000000" pitchFamily="2" charset="0"/>
                      </a:endParaRP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err="1">
                          <a:solidFill>
                            <a:schemeClr val="tx1"/>
                          </a:solidFill>
                          <a:latin typeface="Poppins" panose="00000500000000000000" pitchFamily="2" charset="0"/>
                          <a:cs typeface="Poppins" panose="00000500000000000000" pitchFamily="2" charset="0"/>
                        </a:rPr>
                        <a:t>TTh</a:t>
                      </a:r>
                      <a:endParaRPr lang="en-GB" sz="2400" dirty="0">
                        <a:solidFill>
                          <a:schemeClr val="tx1"/>
                        </a:solidFill>
                        <a:latin typeface="Poppins" panose="00000500000000000000" pitchFamily="2" charset="0"/>
                        <a:cs typeface="Poppins" panose="00000500000000000000" pitchFamily="2" charset="0"/>
                      </a:endParaRP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Th</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H</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T</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O</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336797"/>
                  </a:ext>
                </a:extLst>
              </a:tr>
              <a:tr h="1440000">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898463"/>
                  </a:ext>
                </a:extLst>
              </a:tr>
            </a:tbl>
          </a:graphicData>
        </a:graphic>
      </p:graphicFrame>
      <p:sp>
        <p:nvSpPr>
          <p:cNvPr id="10" name="Oval 9">
            <a:extLst>
              <a:ext uri="{FF2B5EF4-FFF2-40B4-BE49-F238E27FC236}">
                <a16:creationId xmlns:a16="http://schemas.microsoft.com/office/drawing/2014/main" id="{2FBFE8F1-B017-B88D-C8AF-BBBA5B39FC4F}"/>
              </a:ext>
            </a:extLst>
          </p:cNvPr>
          <p:cNvSpPr>
            <a:spLocks noChangeAspect="1"/>
          </p:cNvSpPr>
          <p:nvPr/>
        </p:nvSpPr>
        <p:spPr>
          <a:xfrm>
            <a:off x="9238661"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FD0CCCF0-752F-F292-3D69-A7A9DA9EF198}"/>
              </a:ext>
            </a:extLst>
          </p:cNvPr>
          <p:cNvSpPr>
            <a:spLocks noChangeAspect="1"/>
          </p:cNvSpPr>
          <p:nvPr/>
        </p:nvSpPr>
        <p:spPr>
          <a:xfrm>
            <a:off x="8385675"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EB5D12E-C7A0-2EC6-0177-5C86E20BDF76}"/>
              </a:ext>
            </a:extLst>
          </p:cNvPr>
          <p:cNvSpPr>
            <a:spLocks noChangeAspect="1"/>
          </p:cNvSpPr>
          <p:nvPr/>
        </p:nvSpPr>
        <p:spPr>
          <a:xfrm>
            <a:off x="7993684"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ECA15051-660B-57C5-1F27-EF22C5608130}"/>
              </a:ext>
            </a:extLst>
          </p:cNvPr>
          <p:cNvSpPr>
            <a:spLocks noChangeAspect="1"/>
          </p:cNvSpPr>
          <p:nvPr/>
        </p:nvSpPr>
        <p:spPr>
          <a:xfrm>
            <a:off x="8777666"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FE555F5-6D07-85FE-F4DC-2853863F6EEA}"/>
              </a:ext>
            </a:extLst>
          </p:cNvPr>
          <p:cNvSpPr>
            <a:spLocks noChangeAspect="1"/>
          </p:cNvSpPr>
          <p:nvPr/>
        </p:nvSpPr>
        <p:spPr>
          <a:xfrm>
            <a:off x="8385675"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9B93C2D-2299-FEB0-408E-5DCA8249B4E4}"/>
              </a:ext>
            </a:extLst>
          </p:cNvPr>
          <p:cNvSpPr>
            <a:spLocks noChangeAspect="1"/>
          </p:cNvSpPr>
          <p:nvPr/>
        </p:nvSpPr>
        <p:spPr>
          <a:xfrm>
            <a:off x="7993684"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FF8FCE17-97D6-49C5-0886-64B80F7CF38B}"/>
              </a:ext>
            </a:extLst>
          </p:cNvPr>
          <p:cNvSpPr>
            <a:spLocks noChangeAspect="1"/>
          </p:cNvSpPr>
          <p:nvPr/>
        </p:nvSpPr>
        <p:spPr>
          <a:xfrm>
            <a:off x="8777666"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F8CD6AE-F409-4218-624A-3BFDF5D0D7BD}"/>
              </a:ext>
            </a:extLst>
          </p:cNvPr>
          <p:cNvSpPr>
            <a:spLocks noChangeAspect="1"/>
          </p:cNvSpPr>
          <p:nvPr/>
        </p:nvSpPr>
        <p:spPr>
          <a:xfrm>
            <a:off x="8385675" y="446071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CAA5DA9-1924-11D4-6AD7-D813029E9CF6}"/>
              </a:ext>
            </a:extLst>
          </p:cNvPr>
          <p:cNvSpPr>
            <a:spLocks noChangeAspect="1"/>
          </p:cNvSpPr>
          <p:nvPr/>
        </p:nvSpPr>
        <p:spPr>
          <a:xfrm>
            <a:off x="7993684" y="446071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49DE986-8CD9-1FC2-5563-B79FE1825537}"/>
              </a:ext>
            </a:extLst>
          </p:cNvPr>
          <p:cNvSpPr>
            <a:spLocks noChangeAspect="1"/>
          </p:cNvSpPr>
          <p:nvPr/>
        </p:nvSpPr>
        <p:spPr>
          <a:xfrm>
            <a:off x="8777666" y="446071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8C46A0B-E40C-C7D2-E238-191BAE816B86}"/>
              </a:ext>
            </a:extLst>
          </p:cNvPr>
          <p:cNvSpPr>
            <a:spLocks noChangeAspect="1"/>
          </p:cNvSpPr>
          <p:nvPr/>
        </p:nvSpPr>
        <p:spPr>
          <a:xfrm>
            <a:off x="7152573"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041DD9A-9329-9FF7-3248-194B67E83534}"/>
              </a:ext>
            </a:extLst>
          </p:cNvPr>
          <p:cNvSpPr>
            <a:spLocks noChangeAspect="1"/>
          </p:cNvSpPr>
          <p:nvPr/>
        </p:nvSpPr>
        <p:spPr>
          <a:xfrm>
            <a:off x="6760582"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0EA2082-6FEF-A08D-13B5-322CA8FFBDE4}"/>
              </a:ext>
            </a:extLst>
          </p:cNvPr>
          <p:cNvSpPr>
            <a:spLocks noChangeAspect="1"/>
          </p:cNvSpPr>
          <p:nvPr/>
        </p:nvSpPr>
        <p:spPr>
          <a:xfrm>
            <a:off x="7544564"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6F93CE9-A1E9-981D-2B4B-5221A88DAC81}"/>
              </a:ext>
            </a:extLst>
          </p:cNvPr>
          <p:cNvSpPr>
            <a:spLocks noChangeAspect="1"/>
          </p:cNvSpPr>
          <p:nvPr/>
        </p:nvSpPr>
        <p:spPr>
          <a:xfrm>
            <a:off x="7152573"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C8D647D-9D35-A829-1323-5AFAF8C9DA9C}"/>
              </a:ext>
            </a:extLst>
          </p:cNvPr>
          <p:cNvSpPr>
            <a:spLocks noChangeAspect="1"/>
          </p:cNvSpPr>
          <p:nvPr/>
        </p:nvSpPr>
        <p:spPr>
          <a:xfrm>
            <a:off x="6760582"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45E4685-235B-93E8-EC6B-03BFAF0A66E2}"/>
              </a:ext>
            </a:extLst>
          </p:cNvPr>
          <p:cNvSpPr>
            <a:spLocks noChangeAspect="1"/>
          </p:cNvSpPr>
          <p:nvPr/>
        </p:nvSpPr>
        <p:spPr>
          <a:xfrm>
            <a:off x="5907596"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2062355-5596-6DEE-1269-8133D047E9FB}"/>
              </a:ext>
            </a:extLst>
          </p:cNvPr>
          <p:cNvSpPr>
            <a:spLocks noChangeAspect="1"/>
          </p:cNvSpPr>
          <p:nvPr/>
        </p:nvSpPr>
        <p:spPr>
          <a:xfrm>
            <a:off x="5515605"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13C4FC5-7DEA-6EC7-1689-23DDF1651959}"/>
              </a:ext>
            </a:extLst>
          </p:cNvPr>
          <p:cNvSpPr>
            <a:spLocks noChangeAspect="1"/>
          </p:cNvSpPr>
          <p:nvPr/>
        </p:nvSpPr>
        <p:spPr>
          <a:xfrm>
            <a:off x="6299587"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34E8544-58BA-BE15-C187-78E238FA8978}"/>
              </a:ext>
            </a:extLst>
          </p:cNvPr>
          <p:cNvSpPr>
            <a:spLocks noChangeAspect="1"/>
          </p:cNvSpPr>
          <p:nvPr/>
        </p:nvSpPr>
        <p:spPr>
          <a:xfrm>
            <a:off x="4678598"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5B00B03E-1469-AC5F-168B-B30AB9DE9C8C}"/>
              </a:ext>
            </a:extLst>
          </p:cNvPr>
          <p:cNvSpPr>
            <a:spLocks noChangeAspect="1"/>
          </p:cNvSpPr>
          <p:nvPr/>
        </p:nvSpPr>
        <p:spPr>
          <a:xfrm>
            <a:off x="4286607"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4263D329-17B8-5E6D-26F2-85491E7CF3A4}"/>
              </a:ext>
            </a:extLst>
          </p:cNvPr>
          <p:cNvSpPr>
            <a:spLocks noChangeAspect="1"/>
          </p:cNvSpPr>
          <p:nvPr/>
        </p:nvSpPr>
        <p:spPr>
          <a:xfrm>
            <a:off x="5070589"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06F1912B-FE2B-059E-C399-175285BF3676}"/>
              </a:ext>
            </a:extLst>
          </p:cNvPr>
          <p:cNvSpPr>
            <a:spLocks noChangeAspect="1"/>
          </p:cNvSpPr>
          <p:nvPr/>
        </p:nvSpPr>
        <p:spPr>
          <a:xfrm>
            <a:off x="4286607" y="403018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4CC0EF77-15DA-3518-E982-D4BE8867B4BA}"/>
              </a:ext>
            </a:extLst>
          </p:cNvPr>
          <p:cNvSpPr>
            <a:spLocks noChangeAspect="1"/>
          </p:cNvSpPr>
          <p:nvPr/>
        </p:nvSpPr>
        <p:spPr>
          <a:xfrm>
            <a:off x="3445496"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4042C85-F3FD-DB16-F19A-CA86AACA01C7}"/>
              </a:ext>
            </a:extLst>
          </p:cNvPr>
          <p:cNvSpPr>
            <a:spLocks noChangeAspect="1"/>
          </p:cNvSpPr>
          <p:nvPr/>
        </p:nvSpPr>
        <p:spPr>
          <a:xfrm>
            <a:off x="3053505" y="3599659"/>
            <a:ext cx="360000" cy="360000"/>
          </a:xfrm>
          <a:prstGeom prst="ellipse">
            <a:avLst/>
          </a:prstGeom>
          <a:solidFill>
            <a:srgbClr val="FFB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5BEF342-C575-5621-13F1-6DCD94B77669}"/>
              </a:ext>
            </a:extLst>
          </p:cNvPr>
          <p:cNvSpPr txBox="1"/>
          <p:nvPr/>
        </p:nvSpPr>
        <p:spPr>
          <a:xfrm>
            <a:off x="3226465" y="494921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2</a:t>
            </a:r>
            <a:endParaRPr lang="en-GB" sz="2400" dirty="0"/>
          </a:p>
        </p:txBody>
      </p:sp>
      <p:sp>
        <p:nvSpPr>
          <p:cNvPr id="9" name="TextBox 8">
            <a:extLst>
              <a:ext uri="{FF2B5EF4-FFF2-40B4-BE49-F238E27FC236}">
                <a16:creationId xmlns:a16="http://schemas.microsoft.com/office/drawing/2014/main" id="{B1123A2C-91C2-D150-CD87-1674D67B5C6C}"/>
              </a:ext>
            </a:extLst>
          </p:cNvPr>
          <p:cNvSpPr txBox="1"/>
          <p:nvPr/>
        </p:nvSpPr>
        <p:spPr>
          <a:xfrm>
            <a:off x="4462683" y="494921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4</a:t>
            </a:r>
            <a:endParaRPr lang="en-GB" sz="2400" dirty="0"/>
          </a:p>
        </p:txBody>
      </p:sp>
      <p:sp>
        <p:nvSpPr>
          <p:cNvPr id="11" name="TextBox 10">
            <a:extLst>
              <a:ext uri="{FF2B5EF4-FFF2-40B4-BE49-F238E27FC236}">
                <a16:creationId xmlns:a16="http://schemas.microsoft.com/office/drawing/2014/main" id="{3E5AA084-2756-3BF9-2F25-7853103CEF31}"/>
              </a:ext>
            </a:extLst>
          </p:cNvPr>
          <p:cNvSpPr txBox="1"/>
          <p:nvPr/>
        </p:nvSpPr>
        <p:spPr>
          <a:xfrm>
            <a:off x="5698901" y="494921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3</a:t>
            </a:r>
            <a:endParaRPr lang="en-GB" sz="2400" dirty="0"/>
          </a:p>
        </p:txBody>
      </p:sp>
      <p:sp>
        <p:nvSpPr>
          <p:cNvPr id="12" name="TextBox 11">
            <a:extLst>
              <a:ext uri="{FF2B5EF4-FFF2-40B4-BE49-F238E27FC236}">
                <a16:creationId xmlns:a16="http://schemas.microsoft.com/office/drawing/2014/main" id="{E3206E70-5B51-3FAD-5B73-BD785716E173}"/>
              </a:ext>
            </a:extLst>
          </p:cNvPr>
          <p:cNvSpPr txBox="1"/>
          <p:nvPr/>
        </p:nvSpPr>
        <p:spPr>
          <a:xfrm>
            <a:off x="6935119" y="494921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5</a:t>
            </a:r>
            <a:endParaRPr lang="en-GB" sz="2400" dirty="0"/>
          </a:p>
        </p:txBody>
      </p:sp>
      <p:sp>
        <p:nvSpPr>
          <p:cNvPr id="13" name="TextBox 12">
            <a:extLst>
              <a:ext uri="{FF2B5EF4-FFF2-40B4-BE49-F238E27FC236}">
                <a16:creationId xmlns:a16="http://schemas.microsoft.com/office/drawing/2014/main" id="{E187D3C9-D3CA-7E5B-EACF-923610F9C4C7}"/>
              </a:ext>
            </a:extLst>
          </p:cNvPr>
          <p:cNvSpPr txBox="1"/>
          <p:nvPr/>
        </p:nvSpPr>
        <p:spPr>
          <a:xfrm>
            <a:off x="8171337" y="494921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9</a:t>
            </a:r>
            <a:endParaRPr lang="en-GB" sz="2400" dirty="0"/>
          </a:p>
        </p:txBody>
      </p:sp>
      <p:sp>
        <p:nvSpPr>
          <p:cNvPr id="14" name="TextBox 13">
            <a:extLst>
              <a:ext uri="{FF2B5EF4-FFF2-40B4-BE49-F238E27FC236}">
                <a16:creationId xmlns:a16="http://schemas.microsoft.com/office/drawing/2014/main" id="{992D35B9-9D06-1160-2584-34A08BBEE5A5}"/>
              </a:ext>
            </a:extLst>
          </p:cNvPr>
          <p:cNvSpPr txBox="1"/>
          <p:nvPr/>
        </p:nvSpPr>
        <p:spPr>
          <a:xfrm>
            <a:off x="9407557" y="494921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1</a:t>
            </a:r>
            <a:endParaRPr lang="en-GB" sz="2400" dirty="0"/>
          </a:p>
        </p:txBody>
      </p:sp>
      <p:sp>
        <p:nvSpPr>
          <p:cNvPr id="2" name="TextBox 1">
            <a:extLst>
              <a:ext uri="{FF2B5EF4-FFF2-40B4-BE49-F238E27FC236}">
                <a16:creationId xmlns:a16="http://schemas.microsoft.com/office/drawing/2014/main" id="{6F95CD41-323D-4EB0-C939-E2B3C90B864B}"/>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We can also use place value charts to see the value of each digit in a number.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What number is being represented on the chart below?</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140514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graphicFrame>
        <p:nvGraphicFramePr>
          <p:cNvPr id="5" name="Table 4">
            <a:extLst>
              <a:ext uri="{FF2B5EF4-FFF2-40B4-BE49-F238E27FC236}">
                <a16:creationId xmlns:a16="http://schemas.microsoft.com/office/drawing/2014/main" id="{DBAB0976-1B6B-12CE-CE74-949EA7D1990B}"/>
              </a:ext>
            </a:extLst>
          </p:cNvPr>
          <p:cNvGraphicFramePr>
            <a:graphicFrameLocks noGrp="1"/>
          </p:cNvGraphicFramePr>
          <p:nvPr>
            <p:extLst>
              <p:ext uri="{D42A27DB-BD31-4B8C-83A1-F6EECF244321}">
                <p14:modId xmlns:p14="http://schemas.microsoft.com/office/powerpoint/2010/main" val="3265326056"/>
              </p:ext>
            </p:extLst>
          </p:nvPr>
        </p:nvGraphicFramePr>
        <p:xfrm>
          <a:off x="1776139" y="2014322"/>
          <a:ext cx="8639722" cy="1971784"/>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3813737757"/>
                    </a:ext>
                  </a:extLst>
                </a:gridCol>
                <a:gridCol w="1234246">
                  <a:extLst>
                    <a:ext uri="{9D8B030D-6E8A-4147-A177-3AD203B41FA5}">
                      <a16:colId xmlns:a16="http://schemas.microsoft.com/office/drawing/2014/main" val="3803369370"/>
                    </a:ext>
                  </a:extLst>
                </a:gridCol>
                <a:gridCol w="1234246">
                  <a:extLst>
                    <a:ext uri="{9D8B030D-6E8A-4147-A177-3AD203B41FA5}">
                      <a16:colId xmlns:a16="http://schemas.microsoft.com/office/drawing/2014/main" val="786867908"/>
                    </a:ext>
                  </a:extLst>
                </a:gridCol>
                <a:gridCol w="1234246">
                  <a:extLst>
                    <a:ext uri="{9D8B030D-6E8A-4147-A177-3AD203B41FA5}">
                      <a16:colId xmlns:a16="http://schemas.microsoft.com/office/drawing/2014/main" val="1234390809"/>
                    </a:ext>
                  </a:extLst>
                </a:gridCol>
                <a:gridCol w="1234246">
                  <a:extLst>
                    <a:ext uri="{9D8B030D-6E8A-4147-A177-3AD203B41FA5}">
                      <a16:colId xmlns:a16="http://schemas.microsoft.com/office/drawing/2014/main" val="1019119183"/>
                    </a:ext>
                  </a:extLst>
                </a:gridCol>
                <a:gridCol w="1234246">
                  <a:extLst>
                    <a:ext uri="{9D8B030D-6E8A-4147-A177-3AD203B41FA5}">
                      <a16:colId xmlns:a16="http://schemas.microsoft.com/office/drawing/2014/main" val="615728356"/>
                    </a:ext>
                  </a:extLst>
                </a:gridCol>
                <a:gridCol w="1234246">
                  <a:extLst>
                    <a:ext uri="{9D8B030D-6E8A-4147-A177-3AD203B41FA5}">
                      <a16:colId xmlns:a16="http://schemas.microsoft.com/office/drawing/2014/main" val="3758415244"/>
                    </a:ext>
                  </a:extLst>
                </a:gridCol>
              </a:tblGrid>
              <a:tr h="531784">
                <a:tc>
                  <a:txBody>
                    <a:bodyPr/>
                    <a:lstStyle/>
                    <a:p>
                      <a:pPr algn="ctr"/>
                      <a:r>
                        <a:rPr lang="en-GB" sz="2400" dirty="0">
                          <a:solidFill>
                            <a:schemeClr val="tx1"/>
                          </a:solidFill>
                          <a:latin typeface="Poppins" panose="00000500000000000000" pitchFamily="2" charset="0"/>
                          <a:cs typeface="Poppins" panose="00000500000000000000" pitchFamily="2" charset="0"/>
                        </a:rPr>
                        <a:t>M</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err="1">
                          <a:solidFill>
                            <a:schemeClr val="tx1"/>
                          </a:solidFill>
                          <a:latin typeface="Poppins" panose="00000500000000000000" pitchFamily="2" charset="0"/>
                          <a:cs typeface="Poppins" panose="00000500000000000000" pitchFamily="2" charset="0"/>
                        </a:rPr>
                        <a:t>HTh</a:t>
                      </a:r>
                      <a:endParaRPr lang="en-GB" sz="2400" dirty="0">
                        <a:solidFill>
                          <a:schemeClr val="tx1"/>
                        </a:solidFill>
                        <a:latin typeface="Poppins" panose="00000500000000000000" pitchFamily="2" charset="0"/>
                        <a:cs typeface="Poppins" panose="00000500000000000000" pitchFamily="2" charset="0"/>
                      </a:endParaRP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err="1">
                          <a:solidFill>
                            <a:schemeClr val="tx1"/>
                          </a:solidFill>
                          <a:latin typeface="Poppins" panose="00000500000000000000" pitchFamily="2" charset="0"/>
                          <a:cs typeface="Poppins" panose="00000500000000000000" pitchFamily="2" charset="0"/>
                        </a:rPr>
                        <a:t>TTh</a:t>
                      </a:r>
                      <a:endParaRPr lang="en-GB" sz="2400" dirty="0">
                        <a:solidFill>
                          <a:schemeClr val="tx1"/>
                        </a:solidFill>
                        <a:latin typeface="Poppins" panose="00000500000000000000" pitchFamily="2" charset="0"/>
                        <a:cs typeface="Poppins" panose="00000500000000000000" pitchFamily="2" charset="0"/>
                      </a:endParaRP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Th</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H</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T</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O</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336797"/>
                  </a:ext>
                </a:extLst>
              </a:tr>
              <a:tr h="1440000">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898463"/>
                  </a:ext>
                </a:extLst>
              </a:tr>
            </a:tbl>
          </a:graphicData>
        </a:graphic>
      </p:graphicFrame>
      <p:sp>
        <p:nvSpPr>
          <p:cNvPr id="2" name="TextBox 1">
            <a:extLst>
              <a:ext uri="{FF2B5EF4-FFF2-40B4-BE49-F238E27FC236}">
                <a16:creationId xmlns:a16="http://schemas.microsoft.com/office/drawing/2014/main" id="{9A226D7E-019A-2855-15CF-97AFE3FA612E}"/>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Use the place value chart to partition 678,251.</a:t>
            </a:r>
            <a:endParaRPr kumimoji="0" lang="en-GB" sz="24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88339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graphicFrame>
        <p:nvGraphicFramePr>
          <p:cNvPr id="5" name="Table 4">
            <a:extLst>
              <a:ext uri="{FF2B5EF4-FFF2-40B4-BE49-F238E27FC236}">
                <a16:creationId xmlns:a16="http://schemas.microsoft.com/office/drawing/2014/main" id="{DBAB0976-1B6B-12CE-CE74-949EA7D1990B}"/>
              </a:ext>
            </a:extLst>
          </p:cNvPr>
          <p:cNvGraphicFramePr>
            <a:graphicFrameLocks noGrp="1"/>
          </p:cNvGraphicFramePr>
          <p:nvPr/>
        </p:nvGraphicFramePr>
        <p:xfrm>
          <a:off x="1776139" y="2014322"/>
          <a:ext cx="8639722" cy="1971784"/>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3813737757"/>
                    </a:ext>
                  </a:extLst>
                </a:gridCol>
                <a:gridCol w="1234246">
                  <a:extLst>
                    <a:ext uri="{9D8B030D-6E8A-4147-A177-3AD203B41FA5}">
                      <a16:colId xmlns:a16="http://schemas.microsoft.com/office/drawing/2014/main" val="3803369370"/>
                    </a:ext>
                  </a:extLst>
                </a:gridCol>
                <a:gridCol w="1234246">
                  <a:extLst>
                    <a:ext uri="{9D8B030D-6E8A-4147-A177-3AD203B41FA5}">
                      <a16:colId xmlns:a16="http://schemas.microsoft.com/office/drawing/2014/main" val="786867908"/>
                    </a:ext>
                  </a:extLst>
                </a:gridCol>
                <a:gridCol w="1234246">
                  <a:extLst>
                    <a:ext uri="{9D8B030D-6E8A-4147-A177-3AD203B41FA5}">
                      <a16:colId xmlns:a16="http://schemas.microsoft.com/office/drawing/2014/main" val="1234390809"/>
                    </a:ext>
                  </a:extLst>
                </a:gridCol>
                <a:gridCol w="1234246">
                  <a:extLst>
                    <a:ext uri="{9D8B030D-6E8A-4147-A177-3AD203B41FA5}">
                      <a16:colId xmlns:a16="http://schemas.microsoft.com/office/drawing/2014/main" val="1019119183"/>
                    </a:ext>
                  </a:extLst>
                </a:gridCol>
                <a:gridCol w="1234246">
                  <a:extLst>
                    <a:ext uri="{9D8B030D-6E8A-4147-A177-3AD203B41FA5}">
                      <a16:colId xmlns:a16="http://schemas.microsoft.com/office/drawing/2014/main" val="615728356"/>
                    </a:ext>
                  </a:extLst>
                </a:gridCol>
                <a:gridCol w="1234246">
                  <a:extLst>
                    <a:ext uri="{9D8B030D-6E8A-4147-A177-3AD203B41FA5}">
                      <a16:colId xmlns:a16="http://schemas.microsoft.com/office/drawing/2014/main" val="3758415244"/>
                    </a:ext>
                  </a:extLst>
                </a:gridCol>
              </a:tblGrid>
              <a:tr h="531784">
                <a:tc>
                  <a:txBody>
                    <a:bodyPr/>
                    <a:lstStyle/>
                    <a:p>
                      <a:pPr algn="ctr"/>
                      <a:r>
                        <a:rPr lang="en-GB" sz="2400" dirty="0">
                          <a:solidFill>
                            <a:schemeClr val="tx1"/>
                          </a:solidFill>
                          <a:latin typeface="Poppins" panose="00000500000000000000" pitchFamily="2" charset="0"/>
                          <a:cs typeface="Poppins" panose="00000500000000000000" pitchFamily="2" charset="0"/>
                        </a:rPr>
                        <a:t>M</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err="1">
                          <a:solidFill>
                            <a:schemeClr val="tx1"/>
                          </a:solidFill>
                          <a:latin typeface="Poppins" panose="00000500000000000000" pitchFamily="2" charset="0"/>
                          <a:cs typeface="Poppins" panose="00000500000000000000" pitchFamily="2" charset="0"/>
                        </a:rPr>
                        <a:t>HTh</a:t>
                      </a:r>
                      <a:endParaRPr lang="en-GB" sz="2400" dirty="0">
                        <a:solidFill>
                          <a:schemeClr val="tx1"/>
                        </a:solidFill>
                        <a:latin typeface="Poppins" panose="00000500000000000000" pitchFamily="2" charset="0"/>
                        <a:cs typeface="Poppins" panose="00000500000000000000" pitchFamily="2" charset="0"/>
                      </a:endParaRP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err="1">
                          <a:solidFill>
                            <a:schemeClr val="tx1"/>
                          </a:solidFill>
                          <a:latin typeface="Poppins" panose="00000500000000000000" pitchFamily="2" charset="0"/>
                          <a:cs typeface="Poppins" panose="00000500000000000000" pitchFamily="2" charset="0"/>
                        </a:rPr>
                        <a:t>TTh</a:t>
                      </a:r>
                      <a:endParaRPr lang="en-GB" sz="2400" dirty="0">
                        <a:solidFill>
                          <a:schemeClr val="tx1"/>
                        </a:solidFill>
                        <a:latin typeface="Poppins" panose="00000500000000000000" pitchFamily="2" charset="0"/>
                        <a:cs typeface="Poppins" panose="00000500000000000000" pitchFamily="2" charset="0"/>
                      </a:endParaRP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Th</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H</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T</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solidFill>
                            <a:schemeClr val="tx1"/>
                          </a:solidFill>
                          <a:latin typeface="Poppins" panose="00000500000000000000" pitchFamily="2" charset="0"/>
                          <a:cs typeface="Poppins" panose="00000500000000000000" pitchFamily="2" charset="0"/>
                        </a:rPr>
                        <a:t>O</a:t>
                      </a:r>
                    </a:p>
                  </a:txBody>
                  <a:tcPr marL="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336797"/>
                  </a:ext>
                </a:extLst>
              </a:tr>
              <a:tr h="1440000">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898463"/>
                  </a:ext>
                </a:extLst>
              </a:tr>
            </a:tbl>
          </a:graphicData>
        </a:graphic>
      </p:graphicFrame>
      <p:sp>
        <p:nvSpPr>
          <p:cNvPr id="9" name="Oval 8">
            <a:extLst>
              <a:ext uri="{FF2B5EF4-FFF2-40B4-BE49-F238E27FC236}">
                <a16:creationId xmlns:a16="http://schemas.microsoft.com/office/drawing/2014/main" id="{698A4E95-24D7-FEBF-5D8D-9F20D155F3A0}"/>
              </a:ext>
            </a:extLst>
          </p:cNvPr>
          <p:cNvSpPr>
            <a:spLocks noChangeAspect="1"/>
          </p:cNvSpPr>
          <p:nvPr/>
        </p:nvSpPr>
        <p:spPr>
          <a:xfrm>
            <a:off x="9231084"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064E7A2-6634-386D-3F21-6AC9F2D730F2}"/>
              </a:ext>
            </a:extLst>
          </p:cNvPr>
          <p:cNvSpPr>
            <a:spLocks noChangeAspect="1"/>
          </p:cNvSpPr>
          <p:nvPr/>
        </p:nvSpPr>
        <p:spPr>
          <a:xfrm>
            <a:off x="8378098"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1DD08D4-2BCA-3B32-5E54-C92FBD3EDA04}"/>
              </a:ext>
            </a:extLst>
          </p:cNvPr>
          <p:cNvSpPr>
            <a:spLocks noChangeAspect="1"/>
          </p:cNvSpPr>
          <p:nvPr/>
        </p:nvSpPr>
        <p:spPr>
          <a:xfrm>
            <a:off x="7986107"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CDFF9B9-3773-2D54-C6B0-C2335BA0B2EA}"/>
              </a:ext>
            </a:extLst>
          </p:cNvPr>
          <p:cNvSpPr>
            <a:spLocks noChangeAspect="1"/>
          </p:cNvSpPr>
          <p:nvPr/>
        </p:nvSpPr>
        <p:spPr>
          <a:xfrm>
            <a:off x="8770089"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8BF68EE-E1EA-C5A0-5810-69924256E998}"/>
              </a:ext>
            </a:extLst>
          </p:cNvPr>
          <p:cNvSpPr>
            <a:spLocks noChangeAspect="1"/>
          </p:cNvSpPr>
          <p:nvPr/>
        </p:nvSpPr>
        <p:spPr>
          <a:xfrm>
            <a:off x="8378098"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5859E9C-8D93-577A-E498-59516D936271}"/>
              </a:ext>
            </a:extLst>
          </p:cNvPr>
          <p:cNvSpPr>
            <a:spLocks noChangeAspect="1"/>
          </p:cNvSpPr>
          <p:nvPr/>
        </p:nvSpPr>
        <p:spPr>
          <a:xfrm>
            <a:off x="7986107"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D742A55-099A-35BE-D269-F24B7F44D242}"/>
              </a:ext>
            </a:extLst>
          </p:cNvPr>
          <p:cNvSpPr>
            <a:spLocks noChangeAspect="1"/>
          </p:cNvSpPr>
          <p:nvPr/>
        </p:nvSpPr>
        <p:spPr>
          <a:xfrm>
            <a:off x="7144996"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16544341-F94C-139D-9568-443994156397}"/>
              </a:ext>
            </a:extLst>
          </p:cNvPr>
          <p:cNvSpPr>
            <a:spLocks noChangeAspect="1"/>
          </p:cNvSpPr>
          <p:nvPr/>
        </p:nvSpPr>
        <p:spPr>
          <a:xfrm>
            <a:off x="6753005"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05BEC0E4-BB0C-5E52-34CD-245036A0CC34}"/>
              </a:ext>
            </a:extLst>
          </p:cNvPr>
          <p:cNvSpPr>
            <a:spLocks noChangeAspect="1"/>
          </p:cNvSpPr>
          <p:nvPr/>
        </p:nvSpPr>
        <p:spPr>
          <a:xfrm>
            <a:off x="5900019"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8050301B-A75C-E2CE-C6CB-B5B2C350475F}"/>
              </a:ext>
            </a:extLst>
          </p:cNvPr>
          <p:cNvSpPr>
            <a:spLocks noChangeAspect="1"/>
          </p:cNvSpPr>
          <p:nvPr/>
        </p:nvSpPr>
        <p:spPr>
          <a:xfrm>
            <a:off x="5508028"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E10DBFC9-E259-486C-AE68-337A21D8591A}"/>
              </a:ext>
            </a:extLst>
          </p:cNvPr>
          <p:cNvSpPr>
            <a:spLocks noChangeAspect="1"/>
          </p:cNvSpPr>
          <p:nvPr/>
        </p:nvSpPr>
        <p:spPr>
          <a:xfrm>
            <a:off x="6292010"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D86C5D43-5A45-21C0-A5AB-27D32C32D261}"/>
              </a:ext>
            </a:extLst>
          </p:cNvPr>
          <p:cNvSpPr>
            <a:spLocks noChangeAspect="1"/>
          </p:cNvSpPr>
          <p:nvPr/>
        </p:nvSpPr>
        <p:spPr>
          <a:xfrm>
            <a:off x="5900019"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F8057C58-02D2-3F8E-187A-84400B555515}"/>
              </a:ext>
            </a:extLst>
          </p:cNvPr>
          <p:cNvSpPr>
            <a:spLocks noChangeAspect="1"/>
          </p:cNvSpPr>
          <p:nvPr/>
        </p:nvSpPr>
        <p:spPr>
          <a:xfrm>
            <a:off x="5508028"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CDD7F87E-BDE5-4E57-08B3-D26153CC47C8}"/>
              </a:ext>
            </a:extLst>
          </p:cNvPr>
          <p:cNvSpPr>
            <a:spLocks noChangeAspect="1"/>
          </p:cNvSpPr>
          <p:nvPr/>
        </p:nvSpPr>
        <p:spPr>
          <a:xfrm>
            <a:off x="6292010"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AB161951-FEB4-9BAB-ADF6-49BAD7733E58}"/>
              </a:ext>
            </a:extLst>
          </p:cNvPr>
          <p:cNvSpPr>
            <a:spLocks noChangeAspect="1"/>
          </p:cNvSpPr>
          <p:nvPr/>
        </p:nvSpPr>
        <p:spPr>
          <a:xfrm>
            <a:off x="5900019" y="351201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BB83D7C7-CD0C-4FD0-5375-5CB31B8F0746}"/>
              </a:ext>
            </a:extLst>
          </p:cNvPr>
          <p:cNvSpPr>
            <a:spLocks noChangeAspect="1"/>
          </p:cNvSpPr>
          <p:nvPr/>
        </p:nvSpPr>
        <p:spPr>
          <a:xfrm>
            <a:off x="5508028" y="351201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46AE14E8-3BEB-3289-0C34-41F1A0184A21}"/>
              </a:ext>
            </a:extLst>
          </p:cNvPr>
          <p:cNvSpPr>
            <a:spLocks noChangeAspect="1"/>
          </p:cNvSpPr>
          <p:nvPr/>
        </p:nvSpPr>
        <p:spPr>
          <a:xfrm>
            <a:off x="4671021"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750C444C-76A1-88E5-4D91-02D3F11053D9}"/>
              </a:ext>
            </a:extLst>
          </p:cNvPr>
          <p:cNvSpPr>
            <a:spLocks noChangeAspect="1"/>
          </p:cNvSpPr>
          <p:nvPr/>
        </p:nvSpPr>
        <p:spPr>
          <a:xfrm>
            <a:off x="4279030"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D78FB19C-C4FE-BF66-88C0-0D4FB70FC9F1}"/>
              </a:ext>
            </a:extLst>
          </p:cNvPr>
          <p:cNvSpPr>
            <a:spLocks noChangeAspect="1"/>
          </p:cNvSpPr>
          <p:nvPr/>
        </p:nvSpPr>
        <p:spPr>
          <a:xfrm>
            <a:off x="5063012"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0A118692-BCB2-07CD-1E6A-484BA1639F8B}"/>
              </a:ext>
            </a:extLst>
          </p:cNvPr>
          <p:cNvSpPr>
            <a:spLocks noChangeAspect="1"/>
          </p:cNvSpPr>
          <p:nvPr/>
        </p:nvSpPr>
        <p:spPr>
          <a:xfrm>
            <a:off x="4671021"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F87797AA-2062-E04D-7419-22FD8741E93C}"/>
              </a:ext>
            </a:extLst>
          </p:cNvPr>
          <p:cNvSpPr>
            <a:spLocks noChangeAspect="1"/>
          </p:cNvSpPr>
          <p:nvPr/>
        </p:nvSpPr>
        <p:spPr>
          <a:xfrm>
            <a:off x="4279030"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A6756A80-A9C1-5941-F195-D1C10C5422E9}"/>
              </a:ext>
            </a:extLst>
          </p:cNvPr>
          <p:cNvSpPr>
            <a:spLocks noChangeAspect="1"/>
          </p:cNvSpPr>
          <p:nvPr/>
        </p:nvSpPr>
        <p:spPr>
          <a:xfrm>
            <a:off x="5063012"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14FB9518-EC9C-CD91-E6D5-F3900A9F81DA}"/>
              </a:ext>
            </a:extLst>
          </p:cNvPr>
          <p:cNvSpPr>
            <a:spLocks noChangeAspect="1"/>
          </p:cNvSpPr>
          <p:nvPr/>
        </p:nvSpPr>
        <p:spPr>
          <a:xfrm>
            <a:off x="4279030" y="351201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595D35B2-457C-4008-B397-80AD2E01210A}"/>
              </a:ext>
            </a:extLst>
          </p:cNvPr>
          <p:cNvSpPr>
            <a:spLocks noChangeAspect="1"/>
          </p:cNvSpPr>
          <p:nvPr/>
        </p:nvSpPr>
        <p:spPr>
          <a:xfrm>
            <a:off x="3437919"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D6A3B519-E64F-0A63-5221-4BAF709A050B}"/>
              </a:ext>
            </a:extLst>
          </p:cNvPr>
          <p:cNvSpPr>
            <a:spLocks noChangeAspect="1"/>
          </p:cNvSpPr>
          <p:nvPr/>
        </p:nvSpPr>
        <p:spPr>
          <a:xfrm>
            <a:off x="3045928"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DE636919-C226-2499-EB69-8DBADCAA4574}"/>
              </a:ext>
            </a:extLst>
          </p:cNvPr>
          <p:cNvSpPr>
            <a:spLocks noChangeAspect="1"/>
          </p:cNvSpPr>
          <p:nvPr/>
        </p:nvSpPr>
        <p:spPr>
          <a:xfrm>
            <a:off x="3829910" y="265095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3D0D8C5-6BA3-5E8D-4967-856491AE0C29}"/>
              </a:ext>
            </a:extLst>
          </p:cNvPr>
          <p:cNvSpPr>
            <a:spLocks noChangeAspect="1"/>
          </p:cNvSpPr>
          <p:nvPr/>
        </p:nvSpPr>
        <p:spPr>
          <a:xfrm>
            <a:off x="3437919"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0EF6662-0DD5-DC1F-E8AB-3CF2C998979C}"/>
              </a:ext>
            </a:extLst>
          </p:cNvPr>
          <p:cNvSpPr>
            <a:spLocks noChangeAspect="1"/>
          </p:cNvSpPr>
          <p:nvPr/>
        </p:nvSpPr>
        <p:spPr>
          <a:xfrm>
            <a:off x="3045928"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9FB4B630-3E3D-4624-A938-6DE9F685760A}"/>
              </a:ext>
            </a:extLst>
          </p:cNvPr>
          <p:cNvSpPr>
            <a:spLocks noChangeAspect="1"/>
          </p:cNvSpPr>
          <p:nvPr/>
        </p:nvSpPr>
        <p:spPr>
          <a:xfrm>
            <a:off x="3829910" y="3081487"/>
            <a:ext cx="360000" cy="360000"/>
          </a:xfrm>
          <a:prstGeom prst="ellipse">
            <a:avLst/>
          </a:prstGeom>
          <a:solidFill>
            <a:srgbClr val="EB5B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ubtitle 2">
            <a:extLst>
              <a:ext uri="{FF2B5EF4-FFF2-40B4-BE49-F238E27FC236}">
                <a16:creationId xmlns:a16="http://schemas.microsoft.com/office/drawing/2014/main" id="{7A73DAAE-B5D9-EEA3-628D-4EBCF7D531F2}"/>
              </a:ext>
            </a:extLst>
          </p:cNvPr>
          <p:cNvSpPr txBox="1">
            <a:spLocks/>
          </p:cNvSpPr>
          <p:nvPr/>
        </p:nvSpPr>
        <p:spPr>
          <a:xfrm>
            <a:off x="183896" y="4808918"/>
            <a:ext cx="11561379" cy="19717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EB5B50"/>
                </a:solidFill>
                <a:latin typeface="Poppins" pitchFamily="2" charset="77"/>
                <a:cs typeface="Poppins" pitchFamily="2" charset="77"/>
              </a:rPr>
              <a:t>678,251 = 600,000 + 70,000 + 8,000 + 200 + 50 + 1</a:t>
            </a:r>
          </a:p>
          <a:p>
            <a:pPr algn="l">
              <a:lnSpc>
                <a:spcPct val="100000"/>
              </a:lnSpc>
            </a:pPr>
            <a:endParaRPr lang="en-GB" dirty="0">
              <a:solidFill>
                <a:srgbClr val="EB5B50"/>
              </a:solidFill>
              <a:latin typeface="Poppins" pitchFamily="2" charset="77"/>
              <a:cs typeface="Poppins" pitchFamily="2" charset="77"/>
            </a:endParaRPr>
          </a:p>
          <a:p>
            <a:pPr algn="l">
              <a:lnSpc>
                <a:spcPct val="100000"/>
              </a:lnSpc>
            </a:pPr>
            <a:r>
              <a:rPr lang="en-GB" dirty="0">
                <a:latin typeface="Poppins" pitchFamily="2" charset="77"/>
                <a:cs typeface="Poppins" pitchFamily="2" charset="77"/>
              </a:rPr>
              <a:t>This is called standard partitioning.</a:t>
            </a:r>
          </a:p>
          <a:p>
            <a:pPr algn="l">
              <a:lnSpc>
                <a:spcPct val="100000"/>
              </a:lnSpc>
            </a:pPr>
            <a:endParaRPr lang="en-GB" dirty="0">
              <a:latin typeface="Poppins" pitchFamily="2" charset="77"/>
              <a:cs typeface="Poppins" pitchFamily="2" charset="77"/>
            </a:endParaRPr>
          </a:p>
        </p:txBody>
      </p:sp>
      <p:sp>
        <p:nvSpPr>
          <p:cNvPr id="6" name="TextBox 5">
            <a:extLst>
              <a:ext uri="{FF2B5EF4-FFF2-40B4-BE49-F238E27FC236}">
                <a16:creationId xmlns:a16="http://schemas.microsoft.com/office/drawing/2014/main" id="{207228E2-0E35-4C90-D196-E7CFD5714818}"/>
              </a:ext>
            </a:extLst>
          </p:cNvPr>
          <p:cNvSpPr txBox="1"/>
          <p:nvPr/>
        </p:nvSpPr>
        <p:spPr>
          <a:xfrm>
            <a:off x="3226465" y="401106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6</a:t>
            </a:r>
            <a:endParaRPr lang="en-GB" sz="2400" dirty="0"/>
          </a:p>
        </p:txBody>
      </p:sp>
      <p:sp>
        <p:nvSpPr>
          <p:cNvPr id="7" name="TextBox 6">
            <a:extLst>
              <a:ext uri="{FF2B5EF4-FFF2-40B4-BE49-F238E27FC236}">
                <a16:creationId xmlns:a16="http://schemas.microsoft.com/office/drawing/2014/main" id="{B4F51E94-3081-3C21-F9BF-F6F4E52F7B77}"/>
              </a:ext>
            </a:extLst>
          </p:cNvPr>
          <p:cNvSpPr txBox="1"/>
          <p:nvPr/>
        </p:nvSpPr>
        <p:spPr>
          <a:xfrm>
            <a:off x="4462683" y="401106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7</a:t>
            </a:r>
            <a:endParaRPr lang="en-GB" sz="2400" dirty="0"/>
          </a:p>
        </p:txBody>
      </p:sp>
      <p:sp>
        <p:nvSpPr>
          <p:cNvPr id="8" name="TextBox 7">
            <a:extLst>
              <a:ext uri="{FF2B5EF4-FFF2-40B4-BE49-F238E27FC236}">
                <a16:creationId xmlns:a16="http://schemas.microsoft.com/office/drawing/2014/main" id="{E7F77094-D6C5-89CA-5005-EF0E3D3DE904}"/>
              </a:ext>
            </a:extLst>
          </p:cNvPr>
          <p:cNvSpPr txBox="1"/>
          <p:nvPr/>
        </p:nvSpPr>
        <p:spPr>
          <a:xfrm>
            <a:off x="5698901" y="401106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8</a:t>
            </a:r>
            <a:endParaRPr lang="en-GB" sz="2400" dirty="0"/>
          </a:p>
        </p:txBody>
      </p:sp>
      <p:sp>
        <p:nvSpPr>
          <p:cNvPr id="10" name="TextBox 9">
            <a:extLst>
              <a:ext uri="{FF2B5EF4-FFF2-40B4-BE49-F238E27FC236}">
                <a16:creationId xmlns:a16="http://schemas.microsoft.com/office/drawing/2014/main" id="{0618D225-D7FC-E487-94AA-EF318A91453C}"/>
              </a:ext>
            </a:extLst>
          </p:cNvPr>
          <p:cNvSpPr txBox="1"/>
          <p:nvPr/>
        </p:nvSpPr>
        <p:spPr>
          <a:xfrm>
            <a:off x="6935119" y="401106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2</a:t>
            </a:r>
            <a:endParaRPr lang="en-GB" sz="2400" dirty="0"/>
          </a:p>
        </p:txBody>
      </p:sp>
      <p:sp>
        <p:nvSpPr>
          <p:cNvPr id="11" name="TextBox 10">
            <a:extLst>
              <a:ext uri="{FF2B5EF4-FFF2-40B4-BE49-F238E27FC236}">
                <a16:creationId xmlns:a16="http://schemas.microsoft.com/office/drawing/2014/main" id="{192C0F9E-6EF5-FA97-FD9A-FE19C5041AF6}"/>
              </a:ext>
            </a:extLst>
          </p:cNvPr>
          <p:cNvSpPr txBox="1"/>
          <p:nvPr/>
        </p:nvSpPr>
        <p:spPr>
          <a:xfrm>
            <a:off x="8171337" y="401106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5</a:t>
            </a:r>
            <a:endParaRPr lang="en-GB" sz="2400" dirty="0"/>
          </a:p>
        </p:txBody>
      </p:sp>
      <p:sp>
        <p:nvSpPr>
          <p:cNvPr id="12" name="TextBox 11">
            <a:extLst>
              <a:ext uri="{FF2B5EF4-FFF2-40B4-BE49-F238E27FC236}">
                <a16:creationId xmlns:a16="http://schemas.microsoft.com/office/drawing/2014/main" id="{E5793430-401D-8B01-2CA5-D274E40C67F9}"/>
              </a:ext>
            </a:extLst>
          </p:cNvPr>
          <p:cNvSpPr txBox="1"/>
          <p:nvPr/>
        </p:nvSpPr>
        <p:spPr>
          <a:xfrm>
            <a:off x="9407557" y="4011066"/>
            <a:ext cx="798062" cy="461665"/>
          </a:xfrm>
          <a:prstGeom prst="rect">
            <a:avLst/>
          </a:prstGeom>
          <a:noFill/>
        </p:spPr>
        <p:txBody>
          <a:bodyPr wrap="square">
            <a:spAutoFit/>
          </a:bodyPr>
          <a:lstStyle/>
          <a:p>
            <a:pPr algn="ctr"/>
            <a:r>
              <a:rPr lang="en-GB" sz="2400" dirty="0">
                <a:solidFill>
                  <a:srgbClr val="EB5B50"/>
                </a:solidFill>
                <a:latin typeface="Poppins" pitchFamily="2" charset="77"/>
                <a:cs typeface="Poppins" pitchFamily="2" charset="77"/>
              </a:rPr>
              <a:t>1</a:t>
            </a:r>
            <a:endParaRPr lang="en-GB" sz="2400" dirty="0"/>
          </a:p>
        </p:txBody>
      </p:sp>
      <p:sp>
        <p:nvSpPr>
          <p:cNvPr id="2" name="TextBox 1">
            <a:extLst>
              <a:ext uri="{FF2B5EF4-FFF2-40B4-BE49-F238E27FC236}">
                <a16:creationId xmlns:a16="http://schemas.microsoft.com/office/drawing/2014/main" id="{FFF6FCD7-7F57-54DB-8108-D3D0C619404D}"/>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Use the place value chart to partition 678,251.</a:t>
            </a:r>
            <a:endParaRPr kumimoji="0" lang="en-GB" sz="24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9769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97" name="Subtitle 2">
            <a:extLst>
              <a:ext uri="{FF2B5EF4-FFF2-40B4-BE49-F238E27FC236}">
                <a16:creationId xmlns:a16="http://schemas.microsoft.com/office/drawing/2014/main" id="{7A73DAAE-B5D9-EEA3-628D-4EBCF7D531F2}"/>
              </a:ext>
            </a:extLst>
          </p:cNvPr>
          <p:cNvSpPr txBox="1">
            <a:spLocks/>
          </p:cNvSpPr>
          <p:nvPr/>
        </p:nvSpPr>
        <p:spPr>
          <a:xfrm>
            <a:off x="110744" y="1795263"/>
            <a:ext cx="11561379" cy="46530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latin typeface="Poppins" pitchFamily="2" charset="77"/>
                <a:cs typeface="Poppins" pitchFamily="2" charset="77"/>
              </a:rPr>
              <a:t>678,251 = 600,000 + 70,000 + 8,000 + 200 + 50 + 1</a:t>
            </a:r>
          </a:p>
          <a:p>
            <a:pPr algn="l">
              <a:lnSpc>
                <a:spcPct val="100000"/>
              </a:lnSpc>
            </a:pPr>
            <a:endParaRPr lang="en-GB" dirty="0">
              <a:latin typeface="Poppins" pitchFamily="2" charset="77"/>
              <a:cs typeface="Poppins" pitchFamily="2" charset="77"/>
            </a:endParaRPr>
          </a:p>
          <a:p>
            <a:pPr algn="l">
              <a:lnSpc>
                <a:spcPct val="100000"/>
              </a:lnSpc>
            </a:pPr>
            <a:r>
              <a:rPr lang="en-GB" dirty="0">
                <a:latin typeface="Poppins" pitchFamily="2" charset="77"/>
                <a:cs typeface="Poppins" pitchFamily="2" charset="77"/>
              </a:rPr>
              <a:t>We can partition the number in different combinations, for example:</a:t>
            </a:r>
          </a:p>
          <a:p>
            <a:pPr algn="l">
              <a:lnSpc>
                <a:spcPct val="100000"/>
              </a:lnSpc>
            </a:pPr>
            <a:endParaRPr lang="en-GB" dirty="0">
              <a:latin typeface="Poppins" pitchFamily="2" charset="77"/>
              <a:cs typeface="Poppins" pitchFamily="2" charset="77"/>
            </a:endParaRPr>
          </a:p>
          <a:p>
            <a:pPr algn="l">
              <a:lnSpc>
                <a:spcPct val="100000"/>
              </a:lnSpc>
            </a:pPr>
            <a:r>
              <a:rPr lang="en-GB" dirty="0">
                <a:latin typeface="Poppins" pitchFamily="2" charset="77"/>
                <a:cs typeface="Poppins" pitchFamily="2" charset="77"/>
              </a:rPr>
              <a:t>678,251 = 600,000 + 70,000 + 8,000 + 200 + 51</a:t>
            </a:r>
          </a:p>
          <a:p>
            <a:pPr algn="l">
              <a:lnSpc>
                <a:spcPct val="100000"/>
              </a:lnSpc>
            </a:pPr>
            <a:endParaRPr lang="en-GB" dirty="0">
              <a:latin typeface="Poppins" pitchFamily="2" charset="77"/>
              <a:cs typeface="Poppins" pitchFamily="2" charset="77"/>
            </a:endParaRPr>
          </a:p>
          <a:p>
            <a:pPr algn="l">
              <a:lnSpc>
                <a:spcPct val="100000"/>
              </a:lnSpc>
            </a:pPr>
            <a:r>
              <a:rPr lang="en-GB" dirty="0">
                <a:latin typeface="Poppins" pitchFamily="2" charset="77"/>
                <a:cs typeface="Poppins" pitchFamily="2" charset="77"/>
              </a:rPr>
              <a:t>678,251 = 600,000 + 78,000 + 200 + 50 + 1</a:t>
            </a:r>
          </a:p>
          <a:p>
            <a:pPr algn="l">
              <a:lnSpc>
                <a:spcPct val="100000"/>
              </a:lnSpc>
            </a:pPr>
            <a:endParaRPr lang="en-GB" dirty="0">
              <a:latin typeface="Poppins" pitchFamily="2" charset="77"/>
              <a:cs typeface="Poppins" pitchFamily="2" charset="77"/>
            </a:endParaRPr>
          </a:p>
          <a:p>
            <a:pPr algn="l">
              <a:lnSpc>
                <a:spcPct val="100000"/>
              </a:lnSpc>
            </a:pPr>
            <a:r>
              <a:rPr lang="en-GB" dirty="0">
                <a:latin typeface="Poppins" pitchFamily="2" charset="77"/>
                <a:cs typeface="Poppins" pitchFamily="2" charset="77"/>
              </a:rPr>
              <a:t>This is called non-standard partitioning and is sometimes used when calculating.</a:t>
            </a:r>
          </a:p>
          <a:p>
            <a:pPr algn="l">
              <a:lnSpc>
                <a:spcPct val="100000"/>
              </a:lnSpc>
            </a:pPr>
            <a:endParaRPr lang="en-GB" dirty="0">
              <a:latin typeface="Poppins" pitchFamily="2" charset="77"/>
              <a:cs typeface="Poppins" pitchFamily="2" charset="77"/>
            </a:endParaRPr>
          </a:p>
          <a:p>
            <a:pPr algn="l">
              <a:lnSpc>
                <a:spcPct val="100000"/>
              </a:lnSpc>
            </a:pPr>
            <a:endParaRPr lang="en-GB" dirty="0">
              <a:latin typeface="Poppins" pitchFamily="2" charset="77"/>
              <a:cs typeface="Poppins" pitchFamily="2" charset="77"/>
            </a:endParaRPr>
          </a:p>
          <a:p>
            <a:pPr algn="l">
              <a:lnSpc>
                <a:spcPct val="100000"/>
              </a:lnSpc>
            </a:pPr>
            <a:endParaRPr lang="en-GB" dirty="0">
              <a:latin typeface="Poppins" pitchFamily="2" charset="77"/>
              <a:cs typeface="Poppins" pitchFamily="2" charset="77"/>
            </a:endParaRPr>
          </a:p>
          <a:p>
            <a:pPr algn="l">
              <a:lnSpc>
                <a:spcPct val="100000"/>
              </a:lnSpc>
            </a:pPr>
            <a:endParaRPr lang="en-GB" dirty="0">
              <a:latin typeface="Poppins" pitchFamily="2" charset="77"/>
              <a:cs typeface="Poppins" pitchFamily="2" charset="77"/>
            </a:endParaRPr>
          </a:p>
          <a:p>
            <a:pPr algn="l">
              <a:lnSpc>
                <a:spcPct val="100000"/>
              </a:lnSpc>
            </a:pPr>
            <a:endParaRPr lang="en-GB" dirty="0">
              <a:latin typeface="Poppins" pitchFamily="2" charset="77"/>
              <a:cs typeface="Poppins" pitchFamily="2" charset="77"/>
            </a:endParaRPr>
          </a:p>
        </p:txBody>
      </p:sp>
      <p:sp>
        <p:nvSpPr>
          <p:cNvPr id="2" name="TextBox 1">
            <a:extLst>
              <a:ext uri="{FF2B5EF4-FFF2-40B4-BE49-F238E27FC236}">
                <a16:creationId xmlns:a16="http://schemas.microsoft.com/office/drawing/2014/main" id="{014B0ABB-DC15-D6EE-F2BB-145AB28EF421}"/>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Let’s look at different ways of partitioning 678,251.</a:t>
            </a:r>
            <a:endParaRPr kumimoji="0" lang="en-GB" sz="24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1885240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2" name="Subtitle 2">
            <a:extLst>
              <a:ext uri="{FF2B5EF4-FFF2-40B4-BE49-F238E27FC236}">
                <a16:creationId xmlns:a16="http://schemas.microsoft.com/office/drawing/2014/main" id="{0C3994B7-B0D0-CD2D-5C6A-D1737B46AE0F}"/>
              </a:ext>
            </a:extLst>
          </p:cNvPr>
          <p:cNvSpPr txBox="1">
            <a:spLocks noGrp="1" noRot="1" noMove="1" noResize="1" noEditPoints="1" noAdjustHandles="1" noChangeArrowheads="1" noChangeShapeType="1"/>
          </p:cNvSpPr>
          <p:nvPr/>
        </p:nvSpPr>
        <p:spPr>
          <a:xfrm>
            <a:off x="131884" y="2085359"/>
            <a:ext cx="11561379" cy="24123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800" dirty="0">
                <a:solidFill>
                  <a:srgbClr val="000000"/>
                </a:solidFill>
                <a:latin typeface="Poppins" panose="00000500000000000000" pitchFamily="2" charset="0"/>
                <a:cs typeface="Poppins" panose="00000500000000000000" pitchFamily="2" charset="0"/>
              </a:rPr>
              <a:t>Now that we understand numbers to 1,000,000, let’s apply our learning to some problem solving and reasoning questions.</a:t>
            </a:r>
            <a:br>
              <a:rPr lang="en-US" sz="2800" dirty="0">
                <a:latin typeface="Poppins" panose="00000500000000000000" pitchFamily="2" charset="0"/>
                <a:cs typeface="Poppins" panose="00000500000000000000" pitchFamily="2" charset="0"/>
              </a:rPr>
            </a:br>
            <a:endParaRPr lang="en-GB" sz="2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4638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7C02F5-3D86-B734-BF72-6047C8381484}"/>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7" name="Subtitle 2">
            <a:extLst>
              <a:ext uri="{FF2B5EF4-FFF2-40B4-BE49-F238E27FC236}">
                <a16:creationId xmlns:a16="http://schemas.microsoft.com/office/drawing/2014/main" id="{DD1CBA3B-1D14-2DE7-F949-5321FCC9B64F}"/>
              </a:ext>
            </a:extLst>
          </p:cNvPr>
          <p:cNvSpPr txBox="1">
            <a:spLocks/>
          </p:cNvSpPr>
          <p:nvPr/>
        </p:nvSpPr>
        <p:spPr>
          <a:xfrm>
            <a:off x="131884" y="5027193"/>
            <a:ext cx="11561379" cy="1418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I agree with…                     because…</a:t>
            </a:r>
            <a:endParaRPr lang="en-GB" dirty="0">
              <a:latin typeface="Poppins" pitchFamily="2" charset="77"/>
              <a:cs typeface="Poppins" pitchFamily="2" charset="77"/>
            </a:endParaRPr>
          </a:p>
        </p:txBody>
      </p:sp>
      <p:sp>
        <p:nvSpPr>
          <p:cNvPr id="10" name="Speech Bubble: Rectangle with Corners Rounded 9">
            <a:extLst>
              <a:ext uri="{FF2B5EF4-FFF2-40B4-BE49-F238E27FC236}">
                <a16:creationId xmlns:a16="http://schemas.microsoft.com/office/drawing/2014/main" id="{DE91DCFE-0D7A-28A7-EA49-3ADE26957A40}"/>
              </a:ext>
            </a:extLst>
          </p:cNvPr>
          <p:cNvSpPr/>
          <p:nvPr/>
        </p:nvSpPr>
        <p:spPr>
          <a:xfrm>
            <a:off x="8419456" y="2428909"/>
            <a:ext cx="3539863" cy="1976807"/>
          </a:xfrm>
          <a:prstGeom prst="wedgeRoundRectCallout">
            <a:avLst>
              <a:gd name="adj1" fmla="val -72112"/>
              <a:gd name="adj2" fmla="val 2734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oppins" panose="00000500000000000000" pitchFamily="2" charset="0"/>
                <a:cs typeface="Poppins" panose="00000500000000000000" pitchFamily="2" charset="0"/>
              </a:rPr>
              <a:t>I have 200,000 + 80,000 + 7,000 + 500 + 40 + 3.</a:t>
            </a:r>
          </a:p>
        </p:txBody>
      </p:sp>
      <p:sp>
        <p:nvSpPr>
          <p:cNvPr id="11" name="Speech Bubble: Rectangle with Corners Rounded 10">
            <a:extLst>
              <a:ext uri="{FF2B5EF4-FFF2-40B4-BE49-F238E27FC236}">
                <a16:creationId xmlns:a16="http://schemas.microsoft.com/office/drawing/2014/main" id="{16211753-3EC1-8985-54C9-C5B777C8B286}"/>
              </a:ext>
            </a:extLst>
          </p:cNvPr>
          <p:cNvSpPr/>
          <p:nvPr/>
        </p:nvSpPr>
        <p:spPr>
          <a:xfrm flipH="1">
            <a:off x="232681" y="2428909"/>
            <a:ext cx="3539863" cy="1976807"/>
          </a:xfrm>
          <a:prstGeom prst="wedgeRoundRectCallout">
            <a:avLst>
              <a:gd name="adj1" fmla="val -72112"/>
              <a:gd name="adj2" fmla="val 2734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oppins" panose="00000500000000000000" pitchFamily="2" charset="0"/>
                <a:cs typeface="Poppins" panose="00000500000000000000" pitchFamily="2" charset="0"/>
              </a:rPr>
              <a:t>I have 280,000 + 7,000 + 500 + 43.</a:t>
            </a:r>
          </a:p>
        </p:txBody>
      </p:sp>
      <p:sp>
        <p:nvSpPr>
          <p:cNvPr id="2" name="TextBox 1">
            <a:extLst>
              <a:ext uri="{FF2B5EF4-FFF2-40B4-BE49-F238E27FC236}">
                <a16:creationId xmlns:a16="http://schemas.microsoft.com/office/drawing/2014/main" id="{67C925FB-7B0A-4484-CEDD-CA61BEC70B3E}"/>
              </a:ext>
            </a:extLst>
          </p:cNvPr>
          <p:cNvSpPr txBox="1"/>
          <p:nvPr/>
        </p:nvSpPr>
        <p:spPr>
          <a:xfrm>
            <a:off x="4232307" y="4450080"/>
            <a:ext cx="1856658" cy="461665"/>
          </a:xfrm>
          <a:prstGeom prst="rect">
            <a:avLst/>
          </a:prstGeom>
          <a:noFill/>
        </p:spPr>
        <p:txBody>
          <a:bodyPr wrap="square">
            <a:spAutoFit/>
          </a:bodyPr>
          <a:lstStyle/>
          <a:p>
            <a:pPr algn="ctr"/>
            <a:r>
              <a:rPr lang="en-GB" sz="2400" dirty="0">
                <a:solidFill>
                  <a:srgbClr val="000000"/>
                </a:solidFill>
                <a:latin typeface="Poppins" pitchFamily="2" charset="77"/>
                <a:cs typeface="Poppins" pitchFamily="2" charset="77"/>
              </a:rPr>
              <a:t>Lucas</a:t>
            </a:r>
            <a:endParaRPr lang="en-GB" sz="2400" dirty="0"/>
          </a:p>
        </p:txBody>
      </p:sp>
      <p:sp>
        <p:nvSpPr>
          <p:cNvPr id="5" name="TextBox 4">
            <a:extLst>
              <a:ext uri="{FF2B5EF4-FFF2-40B4-BE49-F238E27FC236}">
                <a16:creationId xmlns:a16="http://schemas.microsoft.com/office/drawing/2014/main" id="{AD69B96D-00E2-BEA3-E180-25465119BE4D}"/>
              </a:ext>
            </a:extLst>
          </p:cNvPr>
          <p:cNvSpPr txBox="1"/>
          <p:nvPr/>
        </p:nvSpPr>
        <p:spPr>
          <a:xfrm>
            <a:off x="6103037" y="4450080"/>
            <a:ext cx="1856658" cy="461665"/>
          </a:xfrm>
          <a:prstGeom prst="rect">
            <a:avLst/>
          </a:prstGeom>
          <a:noFill/>
        </p:spPr>
        <p:txBody>
          <a:bodyPr wrap="square">
            <a:spAutoFit/>
          </a:bodyPr>
          <a:lstStyle/>
          <a:p>
            <a:pPr algn="ctr"/>
            <a:r>
              <a:rPr lang="en-GB" sz="2400" dirty="0">
                <a:solidFill>
                  <a:srgbClr val="000000"/>
                </a:solidFill>
                <a:latin typeface="Poppins" pitchFamily="2" charset="77"/>
                <a:cs typeface="Poppins" pitchFamily="2" charset="77"/>
              </a:rPr>
              <a:t>Star</a:t>
            </a:r>
            <a:endParaRPr lang="en-GB" sz="2400" dirty="0"/>
          </a:p>
        </p:txBody>
      </p:sp>
      <p:sp>
        <p:nvSpPr>
          <p:cNvPr id="6" name="TextBox 5">
            <a:extLst>
              <a:ext uri="{FF2B5EF4-FFF2-40B4-BE49-F238E27FC236}">
                <a16:creationId xmlns:a16="http://schemas.microsoft.com/office/drawing/2014/main" id="{7BC5755E-1388-EF09-C4FC-CB6528426350}"/>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Two children have partitioned the number 287,543.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Who do you agree with and why?</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412249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5" name="TextBox 4">
            <a:extLst>
              <a:ext uri="{FF2B5EF4-FFF2-40B4-BE49-F238E27FC236}">
                <a16:creationId xmlns:a16="http://schemas.microsoft.com/office/drawing/2014/main" id="{BB09D8D7-DDEB-67D8-75DE-34F5F05897E5}"/>
              </a:ext>
            </a:extLst>
          </p:cNvPr>
          <p:cNvSpPr txBox="1"/>
          <p:nvPr/>
        </p:nvSpPr>
        <p:spPr>
          <a:xfrm>
            <a:off x="131884" y="933177"/>
            <a:ext cx="9144000" cy="369332"/>
          </a:xfrm>
          <a:prstGeom prst="rect">
            <a:avLst/>
          </a:prstGeom>
          <a:noFill/>
        </p:spPr>
        <p:txBody>
          <a:bodyPr vert="horz" wrap="square" rtlCol="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0" i="0" u="none" strike="noStrike" kern="1200" cap="none" spc="0" normalizeH="0" baseline="0" noProof="0">
                <a:ln>
                  <a:noFill/>
                </a:ln>
                <a:solidFill>
                  <a:prstClr val="black"/>
                </a:solidFill>
                <a:effectLst/>
                <a:uLnTx/>
                <a:uFillTx/>
                <a:latin typeface="Poppins" pitchFamily="2" charset="77"/>
                <a:ea typeface="+mj-ea"/>
                <a:cs typeface="Poppins" pitchFamily="2" charset="77"/>
              </a:rPr>
              <a:t>Key Information</a:t>
            </a:r>
          </a:p>
        </p:txBody>
      </p:sp>
      <p:sp>
        <p:nvSpPr>
          <p:cNvPr id="6" name="TextBox 5">
            <a:extLst>
              <a:ext uri="{FF2B5EF4-FFF2-40B4-BE49-F238E27FC236}">
                <a16:creationId xmlns:a16="http://schemas.microsoft.com/office/drawing/2014/main" id="{49B0C4D0-7296-4557-F1F5-91DFFFFD1208}"/>
              </a:ext>
            </a:extLst>
          </p:cNvPr>
          <p:cNvSpPr txBox="1"/>
          <p:nvPr/>
        </p:nvSpPr>
        <p:spPr>
          <a:xfrm>
            <a:off x="131884" y="1802332"/>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0000"/>
                </a:solidFill>
                <a:effectLst/>
                <a:uLnTx/>
                <a:uFillTx/>
                <a:latin typeface="Poppins" pitchFamily="2" charset="77"/>
                <a:ea typeface="+mn-ea"/>
                <a:cs typeface="Poppins" pitchFamily="2" charset="77"/>
              </a:rPr>
              <a:t>Place value </a:t>
            </a: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is the value of a digit based on its position in a number.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A </a:t>
            </a:r>
            <a:r>
              <a:rPr kumimoji="0" lang="en-GB" sz="2400" b="1" i="0" u="none" strike="noStrike" kern="1200" cap="none" spc="0" normalizeH="0" baseline="0" noProof="0">
                <a:ln>
                  <a:noFill/>
                </a:ln>
                <a:solidFill>
                  <a:srgbClr val="000000"/>
                </a:solidFill>
                <a:effectLst/>
                <a:uLnTx/>
                <a:uFillTx/>
                <a:latin typeface="Poppins" pitchFamily="2" charset="77"/>
                <a:ea typeface="+mn-ea"/>
                <a:cs typeface="Poppins" pitchFamily="2" charset="77"/>
              </a:rPr>
              <a:t>place value chart</a:t>
            </a: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 is used to identify the value of the digits that make up a number. The chart is broken up into columns which represent ‘ones’, ‘tens’, ‘hundreds’, ‘thousands’, ‘ten thousands’, and so on. It can also represent decimal numbers such as ‘tenths’, ‘hundredths’, ‘thousandths’, and so on.  ​</a:t>
            </a:r>
            <a:endParaRPr kumimoji="0" lang="en-GB" sz="24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A </a:t>
            </a:r>
            <a:r>
              <a:rPr kumimoji="0" lang="en-GB" sz="2400" b="1" i="0" u="none" strike="noStrike" kern="1200" cap="none" spc="0" normalizeH="0" baseline="0" noProof="0">
                <a:ln>
                  <a:noFill/>
                </a:ln>
                <a:solidFill>
                  <a:srgbClr val="000000"/>
                </a:solidFill>
                <a:effectLst/>
                <a:uLnTx/>
                <a:uFillTx/>
                <a:latin typeface="Poppins" pitchFamily="2" charset="77"/>
                <a:ea typeface="+mn-ea"/>
                <a:cs typeface="Poppins" pitchFamily="2" charset="77"/>
              </a:rPr>
              <a:t>Gattegno chart</a:t>
            </a: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 is a type of place value chart designed to recognise the patterns in the way that we count and our number structure.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0000"/>
                </a:solidFill>
                <a:effectLst/>
                <a:uLnTx/>
                <a:uFillTx/>
                <a:latin typeface="Poppins" pitchFamily="2" charset="77"/>
                <a:ea typeface="+mn-ea"/>
                <a:cs typeface="Poppins" pitchFamily="2" charset="77"/>
              </a:rPr>
              <a:t>Partitioning</a:t>
            </a: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 is when a number is split into different parts, usually into hundreds, tens and ones. For example, the number 547 can be partitioned into 500, 40 and 7. </a:t>
            </a:r>
            <a:endParaRPr kumimoji="0" lang="en-GB" sz="24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408795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4CF9FA-976E-F1B4-671F-B1A68F7DFBF5}"/>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7" name="Subtitle 2">
            <a:extLst>
              <a:ext uri="{FF2B5EF4-FFF2-40B4-BE49-F238E27FC236}">
                <a16:creationId xmlns:a16="http://schemas.microsoft.com/office/drawing/2014/main" id="{DD1CBA3B-1D14-2DE7-F949-5321FCC9B64F}"/>
              </a:ext>
            </a:extLst>
          </p:cNvPr>
          <p:cNvSpPr txBox="1">
            <a:spLocks/>
          </p:cNvSpPr>
          <p:nvPr/>
        </p:nvSpPr>
        <p:spPr>
          <a:xfrm>
            <a:off x="131884" y="5027193"/>
            <a:ext cx="11561379" cy="1418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I agree with </a:t>
            </a:r>
            <a:r>
              <a:rPr lang="en-GB" dirty="0">
                <a:solidFill>
                  <a:srgbClr val="EB5B50"/>
                </a:solidFill>
                <a:latin typeface="Poppins" pitchFamily="2" charset="77"/>
                <a:cs typeface="Poppins" pitchFamily="2" charset="77"/>
              </a:rPr>
              <a:t>both</a:t>
            </a:r>
            <a:r>
              <a:rPr lang="en-GB" dirty="0">
                <a:solidFill>
                  <a:srgbClr val="000000"/>
                </a:solidFill>
                <a:latin typeface="Poppins" pitchFamily="2" charset="77"/>
                <a:cs typeface="Poppins" pitchFamily="2" charset="77"/>
              </a:rPr>
              <a:t> because </a:t>
            </a:r>
            <a:r>
              <a:rPr lang="en-GB" dirty="0">
                <a:solidFill>
                  <a:srgbClr val="EB5B50"/>
                </a:solidFill>
                <a:latin typeface="Poppins" pitchFamily="2" charset="77"/>
                <a:cs typeface="Poppins" pitchFamily="2" charset="77"/>
              </a:rPr>
              <a:t>they have both partitioned the number correctly, but Nathan has used non-standard partitioning and Maisy has used standard partitioning.</a:t>
            </a:r>
          </a:p>
        </p:txBody>
      </p:sp>
      <p:sp>
        <p:nvSpPr>
          <p:cNvPr id="10" name="Speech Bubble: Rectangle with Corners Rounded 9">
            <a:extLst>
              <a:ext uri="{FF2B5EF4-FFF2-40B4-BE49-F238E27FC236}">
                <a16:creationId xmlns:a16="http://schemas.microsoft.com/office/drawing/2014/main" id="{DE91DCFE-0D7A-28A7-EA49-3ADE26957A40}"/>
              </a:ext>
            </a:extLst>
          </p:cNvPr>
          <p:cNvSpPr/>
          <p:nvPr/>
        </p:nvSpPr>
        <p:spPr>
          <a:xfrm>
            <a:off x="8419456" y="2428909"/>
            <a:ext cx="3539863" cy="1976807"/>
          </a:xfrm>
          <a:prstGeom prst="wedgeRoundRectCallout">
            <a:avLst>
              <a:gd name="adj1" fmla="val -72112"/>
              <a:gd name="adj2" fmla="val 2734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oppins" panose="00000500000000000000" pitchFamily="2" charset="0"/>
                <a:cs typeface="Poppins" panose="00000500000000000000" pitchFamily="2" charset="0"/>
              </a:rPr>
              <a:t>I have 200,000 + 80,000 + 7,000 + 500 + 40 + 3.</a:t>
            </a:r>
          </a:p>
        </p:txBody>
      </p:sp>
      <p:sp>
        <p:nvSpPr>
          <p:cNvPr id="11" name="Speech Bubble: Rectangle with Corners Rounded 10">
            <a:extLst>
              <a:ext uri="{FF2B5EF4-FFF2-40B4-BE49-F238E27FC236}">
                <a16:creationId xmlns:a16="http://schemas.microsoft.com/office/drawing/2014/main" id="{16211753-3EC1-8985-54C9-C5B777C8B286}"/>
              </a:ext>
            </a:extLst>
          </p:cNvPr>
          <p:cNvSpPr/>
          <p:nvPr/>
        </p:nvSpPr>
        <p:spPr>
          <a:xfrm flipH="1">
            <a:off x="232681" y="2428909"/>
            <a:ext cx="3539863" cy="1976807"/>
          </a:xfrm>
          <a:prstGeom prst="wedgeRoundRectCallout">
            <a:avLst>
              <a:gd name="adj1" fmla="val -72112"/>
              <a:gd name="adj2" fmla="val 2734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Poppins" panose="00000500000000000000" pitchFamily="2" charset="0"/>
                <a:cs typeface="Poppins" panose="00000500000000000000" pitchFamily="2" charset="0"/>
              </a:rPr>
              <a:t>I have 280,000 + 7,000 + 500 + 43.</a:t>
            </a:r>
          </a:p>
        </p:txBody>
      </p:sp>
      <p:sp>
        <p:nvSpPr>
          <p:cNvPr id="12" name="TextBox 11">
            <a:extLst>
              <a:ext uri="{FF2B5EF4-FFF2-40B4-BE49-F238E27FC236}">
                <a16:creationId xmlns:a16="http://schemas.microsoft.com/office/drawing/2014/main" id="{3715F8C9-E6C4-5667-4D4D-F3DB010B2CAE}"/>
              </a:ext>
            </a:extLst>
          </p:cNvPr>
          <p:cNvSpPr txBox="1"/>
          <p:nvPr/>
        </p:nvSpPr>
        <p:spPr>
          <a:xfrm>
            <a:off x="4232307" y="4450080"/>
            <a:ext cx="1856658" cy="461665"/>
          </a:xfrm>
          <a:prstGeom prst="rect">
            <a:avLst/>
          </a:prstGeom>
          <a:noFill/>
        </p:spPr>
        <p:txBody>
          <a:bodyPr wrap="square">
            <a:spAutoFit/>
          </a:bodyPr>
          <a:lstStyle/>
          <a:p>
            <a:pPr algn="ctr"/>
            <a:r>
              <a:rPr lang="en-GB" sz="2400" dirty="0">
                <a:solidFill>
                  <a:srgbClr val="000000"/>
                </a:solidFill>
                <a:latin typeface="Poppins" pitchFamily="2" charset="77"/>
                <a:cs typeface="Poppins" pitchFamily="2" charset="77"/>
              </a:rPr>
              <a:t>Lucas</a:t>
            </a:r>
            <a:endParaRPr lang="en-GB" sz="2400" dirty="0"/>
          </a:p>
        </p:txBody>
      </p:sp>
      <p:sp>
        <p:nvSpPr>
          <p:cNvPr id="15" name="TextBox 14">
            <a:extLst>
              <a:ext uri="{FF2B5EF4-FFF2-40B4-BE49-F238E27FC236}">
                <a16:creationId xmlns:a16="http://schemas.microsoft.com/office/drawing/2014/main" id="{4D52DEDB-D661-5B15-413A-A1E9E157BE59}"/>
              </a:ext>
            </a:extLst>
          </p:cNvPr>
          <p:cNvSpPr txBox="1"/>
          <p:nvPr/>
        </p:nvSpPr>
        <p:spPr>
          <a:xfrm>
            <a:off x="6103037" y="4450080"/>
            <a:ext cx="1856658" cy="461665"/>
          </a:xfrm>
          <a:prstGeom prst="rect">
            <a:avLst/>
          </a:prstGeom>
          <a:noFill/>
        </p:spPr>
        <p:txBody>
          <a:bodyPr wrap="square">
            <a:spAutoFit/>
          </a:bodyPr>
          <a:lstStyle/>
          <a:p>
            <a:pPr algn="ctr"/>
            <a:r>
              <a:rPr lang="en-GB" sz="2400" dirty="0">
                <a:solidFill>
                  <a:srgbClr val="000000"/>
                </a:solidFill>
                <a:latin typeface="Poppins" pitchFamily="2" charset="77"/>
                <a:cs typeface="Poppins" pitchFamily="2" charset="77"/>
              </a:rPr>
              <a:t>Star</a:t>
            </a:r>
            <a:endParaRPr lang="en-GB" sz="2400" dirty="0"/>
          </a:p>
        </p:txBody>
      </p:sp>
      <p:sp>
        <p:nvSpPr>
          <p:cNvPr id="6" name="TextBox 5">
            <a:extLst>
              <a:ext uri="{FF2B5EF4-FFF2-40B4-BE49-F238E27FC236}">
                <a16:creationId xmlns:a16="http://schemas.microsoft.com/office/drawing/2014/main" id="{E8BC3A54-14DC-FE3F-0A7F-A2064585A832}"/>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Two children have partitioned the number 287,543.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Who do you agree with and why?</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240331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graphicFrame>
        <p:nvGraphicFramePr>
          <p:cNvPr id="5" name="Table 4">
            <a:extLst>
              <a:ext uri="{FF2B5EF4-FFF2-40B4-BE49-F238E27FC236}">
                <a16:creationId xmlns:a16="http://schemas.microsoft.com/office/drawing/2014/main" id="{8AB65CCC-038C-D959-5DB5-CAA600CC5C40}"/>
              </a:ext>
            </a:extLst>
          </p:cNvPr>
          <p:cNvGraphicFramePr>
            <a:graphicFrameLocks noGrp="1"/>
          </p:cNvGraphicFramePr>
          <p:nvPr>
            <p:extLst>
              <p:ext uri="{D42A27DB-BD31-4B8C-83A1-F6EECF244321}">
                <p14:modId xmlns:p14="http://schemas.microsoft.com/office/powerpoint/2010/main" val="3743837261"/>
              </p:ext>
            </p:extLst>
          </p:nvPr>
        </p:nvGraphicFramePr>
        <p:xfrm>
          <a:off x="6899537" y="2457991"/>
          <a:ext cx="3702738" cy="2377440"/>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3188865024"/>
                    </a:ext>
                  </a:extLst>
                </a:gridCol>
                <a:gridCol w="1234246">
                  <a:extLst>
                    <a:ext uri="{9D8B030D-6E8A-4147-A177-3AD203B41FA5}">
                      <a16:colId xmlns:a16="http://schemas.microsoft.com/office/drawing/2014/main" val="1051571401"/>
                    </a:ext>
                  </a:extLst>
                </a:gridCol>
                <a:gridCol w="1234246">
                  <a:extLst>
                    <a:ext uri="{9D8B030D-6E8A-4147-A177-3AD203B41FA5}">
                      <a16:colId xmlns:a16="http://schemas.microsoft.com/office/drawing/2014/main" val="1221700244"/>
                    </a:ext>
                  </a:extLst>
                </a:gridCol>
              </a:tblGrid>
              <a:tr h="370840">
                <a:tc>
                  <a:txBody>
                    <a:bodyPr/>
                    <a:lstStyle/>
                    <a:p>
                      <a:pPr algn="r"/>
                      <a:r>
                        <a:rPr lang="en-GB" sz="2000" dirty="0">
                          <a:solidFill>
                            <a:schemeClr val="tx1"/>
                          </a:solidFill>
                          <a:latin typeface="Poppins" panose="00000500000000000000" pitchFamily="2" charset="0"/>
                          <a:cs typeface="Poppins" panose="00000500000000000000" pitchFamily="2" charset="0"/>
                        </a:rPr>
                        <a:t>300,000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625803"/>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595352"/>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12070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39505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1017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057258"/>
                  </a:ext>
                </a:extLst>
              </a:tr>
            </a:tbl>
          </a:graphicData>
        </a:graphic>
      </p:graphicFrame>
      <p:sp>
        <p:nvSpPr>
          <p:cNvPr id="2" name="TextBox 1">
            <a:extLst>
              <a:ext uri="{FF2B5EF4-FFF2-40B4-BE49-F238E27FC236}">
                <a16:creationId xmlns:a16="http://schemas.microsoft.com/office/drawing/2014/main" id="{0717ECD1-17E3-C0BB-18BB-FD7C4EC8E94A}"/>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I have chosen a number that can be partitioned using the section of Gattegno chart below. Use the clues to find my number.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My number has 6 digits.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5 of the digits are odd.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My number is even.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Each digit is different to the next digit.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My number does not include a zero.</a:t>
            </a:r>
            <a:endParaRPr kumimoji="0" lang="en-GB" sz="24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2034222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7" name="Subtitle 2">
            <a:extLst>
              <a:ext uri="{FF2B5EF4-FFF2-40B4-BE49-F238E27FC236}">
                <a16:creationId xmlns:a16="http://schemas.microsoft.com/office/drawing/2014/main" id="{DD1CBA3B-1D14-2DE7-F949-5321FCC9B64F}"/>
              </a:ext>
            </a:extLst>
          </p:cNvPr>
          <p:cNvSpPr txBox="1">
            <a:spLocks/>
          </p:cNvSpPr>
          <p:nvPr/>
        </p:nvSpPr>
        <p:spPr>
          <a:xfrm>
            <a:off x="131884" y="5622278"/>
            <a:ext cx="11561379" cy="7091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EB5B50"/>
                </a:solidFill>
                <a:latin typeface="Poppins" pitchFamily="2" charset="77"/>
                <a:cs typeface="Poppins" pitchFamily="2" charset="77"/>
              </a:rPr>
              <a:t>The number could be either 535,354 or 353,534.</a:t>
            </a:r>
          </a:p>
        </p:txBody>
      </p:sp>
      <p:graphicFrame>
        <p:nvGraphicFramePr>
          <p:cNvPr id="5" name="Table 4">
            <a:extLst>
              <a:ext uri="{FF2B5EF4-FFF2-40B4-BE49-F238E27FC236}">
                <a16:creationId xmlns:a16="http://schemas.microsoft.com/office/drawing/2014/main" id="{8AB65CCC-038C-D959-5DB5-CAA600CC5C40}"/>
              </a:ext>
            </a:extLst>
          </p:cNvPr>
          <p:cNvGraphicFramePr>
            <a:graphicFrameLocks noGrp="1"/>
          </p:cNvGraphicFramePr>
          <p:nvPr>
            <p:extLst>
              <p:ext uri="{D42A27DB-BD31-4B8C-83A1-F6EECF244321}">
                <p14:modId xmlns:p14="http://schemas.microsoft.com/office/powerpoint/2010/main" val="2272449132"/>
              </p:ext>
            </p:extLst>
          </p:nvPr>
        </p:nvGraphicFramePr>
        <p:xfrm>
          <a:off x="6899537" y="2457721"/>
          <a:ext cx="3702738" cy="2377440"/>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3188865024"/>
                    </a:ext>
                  </a:extLst>
                </a:gridCol>
                <a:gridCol w="1234246">
                  <a:extLst>
                    <a:ext uri="{9D8B030D-6E8A-4147-A177-3AD203B41FA5}">
                      <a16:colId xmlns:a16="http://schemas.microsoft.com/office/drawing/2014/main" val="1051571401"/>
                    </a:ext>
                  </a:extLst>
                </a:gridCol>
                <a:gridCol w="1234246">
                  <a:extLst>
                    <a:ext uri="{9D8B030D-6E8A-4147-A177-3AD203B41FA5}">
                      <a16:colId xmlns:a16="http://schemas.microsoft.com/office/drawing/2014/main" val="1221700244"/>
                    </a:ext>
                  </a:extLst>
                </a:gridCol>
              </a:tblGrid>
              <a:tr h="370840">
                <a:tc>
                  <a:txBody>
                    <a:bodyPr/>
                    <a:lstStyle/>
                    <a:p>
                      <a:pPr algn="r"/>
                      <a:r>
                        <a:rPr lang="en-GB" sz="2000" dirty="0">
                          <a:solidFill>
                            <a:schemeClr val="tx1"/>
                          </a:solidFill>
                          <a:latin typeface="Poppins" panose="00000500000000000000" pitchFamily="2" charset="0"/>
                          <a:cs typeface="Poppins" panose="00000500000000000000" pitchFamily="2" charset="0"/>
                        </a:rPr>
                        <a:t>300,000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625803"/>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595352"/>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12070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39505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31017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3</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9057258"/>
                  </a:ext>
                </a:extLst>
              </a:tr>
            </a:tbl>
          </a:graphicData>
        </a:graphic>
      </p:graphicFrame>
      <p:sp>
        <p:nvSpPr>
          <p:cNvPr id="2" name="TextBox 1">
            <a:extLst>
              <a:ext uri="{FF2B5EF4-FFF2-40B4-BE49-F238E27FC236}">
                <a16:creationId xmlns:a16="http://schemas.microsoft.com/office/drawing/2014/main" id="{AD635F96-3E73-CD23-229A-B5E5A10DE6D4}"/>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I have chosen a number that can be partitioned using the section of Gattegno chart below. Use the clues to find my number.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My number has 6 digits.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5 of the digits are odd.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My number is even.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Each digit is different to the next digit.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My number does not include a zero.</a:t>
            </a:r>
            <a:endParaRPr kumimoji="0" lang="en-GB" sz="24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162496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2" name="TextBox 1">
            <a:extLst>
              <a:ext uri="{FF2B5EF4-FFF2-40B4-BE49-F238E27FC236}">
                <a16:creationId xmlns:a16="http://schemas.microsoft.com/office/drawing/2014/main" id="{AD18E21F-7FB8-9CB3-3CDF-52BCE184F989}"/>
              </a:ext>
            </a:extLst>
          </p:cNvPr>
          <p:cNvSpPr txBox="1"/>
          <p:nvPr/>
        </p:nvSpPr>
        <p:spPr>
          <a:xfrm>
            <a:off x="131884" y="2074474"/>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Let’s start with a question about partitioning numbers to 1,000,000, which is linked to the new learning later in this lesson.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a:t>
            </a:r>
            <a:endParaRPr kumimoji="0" lang="en-GB" sz="28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47731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7" name="Subtitle 2">
            <a:extLst>
              <a:ext uri="{FF2B5EF4-FFF2-40B4-BE49-F238E27FC236}">
                <a16:creationId xmlns:a16="http://schemas.microsoft.com/office/drawing/2014/main" id="{DD1CBA3B-1D14-2DE7-F949-5321FCC9B64F}"/>
              </a:ext>
            </a:extLst>
          </p:cNvPr>
          <p:cNvSpPr txBox="1">
            <a:spLocks/>
          </p:cNvSpPr>
          <p:nvPr/>
        </p:nvSpPr>
        <p:spPr>
          <a:xfrm>
            <a:off x="131884" y="5383652"/>
            <a:ext cx="11561379" cy="1137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We can write this as </a:t>
            </a:r>
          </a:p>
          <a:p>
            <a:pPr algn="l">
              <a:lnSpc>
                <a:spcPct val="100000"/>
              </a:lnSpc>
            </a:pPr>
            <a:r>
              <a:rPr lang="en-GB" dirty="0">
                <a:solidFill>
                  <a:srgbClr val="000000"/>
                </a:solidFill>
                <a:latin typeface="Poppins" pitchFamily="2" charset="77"/>
                <a:cs typeface="Poppins" pitchFamily="2" charset="77"/>
              </a:rPr>
              <a:t>9,999 = 9,000 + 900 + 90 + 9</a:t>
            </a:r>
            <a:endParaRPr lang="en-GB" dirty="0">
              <a:latin typeface="Poppins" pitchFamily="2" charset="77"/>
              <a:cs typeface="Poppins" pitchFamily="2" charset="77"/>
            </a:endParaRPr>
          </a:p>
        </p:txBody>
      </p:sp>
      <p:sp>
        <p:nvSpPr>
          <p:cNvPr id="6" name="Oval 5">
            <a:extLst>
              <a:ext uri="{FF2B5EF4-FFF2-40B4-BE49-F238E27FC236}">
                <a16:creationId xmlns:a16="http://schemas.microsoft.com/office/drawing/2014/main" id="{48823902-DA47-8F09-EE04-C52251E4886F}"/>
              </a:ext>
            </a:extLst>
          </p:cNvPr>
          <p:cNvSpPr>
            <a:spLocks noChangeAspect="1"/>
          </p:cNvSpPr>
          <p:nvPr/>
        </p:nvSpPr>
        <p:spPr>
          <a:xfrm>
            <a:off x="3566160" y="3237772"/>
            <a:ext cx="1187443" cy="113711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latin typeface="Poppins" panose="00000500000000000000" pitchFamily="2" charset="0"/>
                <a:cs typeface="Poppins" panose="00000500000000000000" pitchFamily="2" charset="0"/>
              </a:rPr>
              <a:t>9,000</a:t>
            </a:r>
          </a:p>
        </p:txBody>
      </p:sp>
      <p:sp>
        <p:nvSpPr>
          <p:cNvPr id="8" name="Oval 7">
            <a:extLst>
              <a:ext uri="{FF2B5EF4-FFF2-40B4-BE49-F238E27FC236}">
                <a16:creationId xmlns:a16="http://schemas.microsoft.com/office/drawing/2014/main" id="{FD6293D7-CD5E-4559-F1C6-68B779FDAA1E}"/>
              </a:ext>
            </a:extLst>
          </p:cNvPr>
          <p:cNvSpPr>
            <a:spLocks noChangeAspect="1"/>
          </p:cNvSpPr>
          <p:nvPr/>
        </p:nvSpPr>
        <p:spPr>
          <a:xfrm>
            <a:off x="4817134" y="3688456"/>
            <a:ext cx="1187443" cy="113711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chemeClr val="tx1"/>
                </a:solidFill>
                <a:latin typeface="Poppins" panose="00000500000000000000" pitchFamily="2" charset="0"/>
                <a:cs typeface="Poppins" panose="00000500000000000000" pitchFamily="2" charset="0"/>
              </a:rPr>
              <a:t>900</a:t>
            </a:r>
          </a:p>
        </p:txBody>
      </p:sp>
      <p:sp>
        <p:nvSpPr>
          <p:cNvPr id="9" name="Oval 8">
            <a:extLst>
              <a:ext uri="{FF2B5EF4-FFF2-40B4-BE49-F238E27FC236}">
                <a16:creationId xmlns:a16="http://schemas.microsoft.com/office/drawing/2014/main" id="{5755EB9D-7D04-E585-0B35-73739FE7212A}"/>
              </a:ext>
            </a:extLst>
          </p:cNvPr>
          <p:cNvSpPr>
            <a:spLocks noChangeAspect="1"/>
          </p:cNvSpPr>
          <p:nvPr/>
        </p:nvSpPr>
        <p:spPr>
          <a:xfrm>
            <a:off x="7319081" y="3237772"/>
            <a:ext cx="1187443" cy="113711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chemeClr val="tx1"/>
                </a:solidFill>
                <a:latin typeface="Poppins" panose="00000500000000000000" pitchFamily="2" charset="0"/>
                <a:cs typeface="Poppins" panose="00000500000000000000" pitchFamily="2" charset="0"/>
              </a:rPr>
              <a:t>9</a:t>
            </a:r>
          </a:p>
        </p:txBody>
      </p:sp>
      <p:cxnSp>
        <p:nvCxnSpPr>
          <p:cNvPr id="10" name="Straight Connector 9">
            <a:extLst>
              <a:ext uri="{FF2B5EF4-FFF2-40B4-BE49-F238E27FC236}">
                <a16:creationId xmlns:a16="http://schemas.microsoft.com/office/drawing/2014/main" id="{179E8B83-7DFB-036C-8990-D1F015E89002}"/>
              </a:ext>
            </a:extLst>
          </p:cNvPr>
          <p:cNvCxnSpPr>
            <a:cxnSpLocks/>
            <a:stCxn id="5" idx="3"/>
            <a:endCxn id="6" idx="7"/>
          </p:cNvCxnSpPr>
          <p:nvPr/>
        </p:nvCxnSpPr>
        <p:spPr>
          <a:xfrm flipH="1">
            <a:off x="4579707" y="3073450"/>
            <a:ext cx="673625" cy="3308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166805-774A-9AA2-3B77-FCB1E79A007E}"/>
              </a:ext>
            </a:extLst>
          </p:cNvPr>
          <p:cNvCxnSpPr>
            <a:cxnSpLocks/>
            <a:endCxn id="8" idx="0"/>
          </p:cNvCxnSpPr>
          <p:nvPr/>
        </p:nvCxnSpPr>
        <p:spPr>
          <a:xfrm flipH="1">
            <a:off x="5410856" y="3073450"/>
            <a:ext cx="403203" cy="615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37CF7F-89DC-1621-0D01-D4359656FD49}"/>
              </a:ext>
            </a:extLst>
          </p:cNvPr>
          <p:cNvCxnSpPr>
            <a:cxnSpLocks/>
            <a:stCxn id="5" idx="5"/>
            <a:endCxn id="9" idx="1"/>
          </p:cNvCxnSpPr>
          <p:nvPr/>
        </p:nvCxnSpPr>
        <p:spPr>
          <a:xfrm>
            <a:off x="6788218" y="3073450"/>
            <a:ext cx="704760" cy="3308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09AAF52-9C69-CC5D-04CE-8F2BF54B353A}"/>
              </a:ext>
            </a:extLst>
          </p:cNvPr>
          <p:cNvSpPr>
            <a:spLocks noChangeAspect="1"/>
          </p:cNvSpPr>
          <p:nvPr/>
        </p:nvSpPr>
        <p:spPr>
          <a:xfrm>
            <a:off x="6068109" y="3688456"/>
            <a:ext cx="1187443" cy="113711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chemeClr val="tx1"/>
                </a:solidFill>
                <a:latin typeface="Poppins" panose="00000500000000000000" pitchFamily="2" charset="0"/>
                <a:cs typeface="Poppins" panose="00000500000000000000" pitchFamily="2" charset="0"/>
              </a:rPr>
              <a:t>90</a:t>
            </a:r>
          </a:p>
        </p:txBody>
      </p:sp>
      <p:cxnSp>
        <p:nvCxnSpPr>
          <p:cNvPr id="19" name="Straight Connector 18">
            <a:extLst>
              <a:ext uri="{FF2B5EF4-FFF2-40B4-BE49-F238E27FC236}">
                <a16:creationId xmlns:a16="http://schemas.microsoft.com/office/drawing/2014/main" id="{B2665FEE-12B9-BB3F-9FA6-8F2A1F39678E}"/>
              </a:ext>
            </a:extLst>
          </p:cNvPr>
          <p:cNvCxnSpPr>
            <a:cxnSpLocks/>
            <a:endCxn id="18" idx="0"/>
          </p:cNvCxnSpPr>
          <p:nvPr/>
        </p:nvCxnSpPr>
        <p:spPr>
          <a:xfrm>
            <a:off x="6248400" y="3073450"/>
            <a:ext cx="413431" cy="615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16D305C-27BA-5256-54F2-3A815CEB33E6}"/>
              </a:ext>
            </a:extLst>
          </p:cNvPr>
          <p:cNvSpPr/>
          <p:nvPr/>
        </p:nvSpPr>
        <p:spPr>
          <a:xfrm>
            <a:off x="4935446" y="2166151"/>
            <a:ext cx="2170657" cy="1062967"/>
          </a:xfrm>
          <a:prstGeom prst="ellipse">
            <a:avLst/>
          </a:prstGeom>
          <a:solidFill>
            <a:srgbClr val="FEF8E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chemeClr val="tx1"/>
                </a:solidFill>
                <a:latin typeface="Poppins" panose="00000500000000000000" pitchFamily="2" charset="0"/>
                <a:cs typeface="Poppins" panose="00000500000000000000" pitchFamily="2" charset="0"/>
              </a:rPr>
              <a:t>9,999</a:t>
            </a:r>
          </a:p>
        </p:txBody>
      </p:sp>
      <p:sp>
        <p:nvSpPr>
          <p:cNvPr id="37" name="TextBox 36">
            <a:extLst>
              <a:ext uri="{FF2B5EF4-FFF2-40B4-BE49-F238E27FC236}">
                <a16:creationId xmlns:a16="http://schemas.microsoft.com/office/drawing/2014/main" id="{AA897D59-834E-CD7C-E287-F22AF61E4F88}"/>
              </a:ext>
            </a:extLst>
          </p:cNvPr>
          <p:cNvSpPr txBox="1"/>
          <p:nvPr/>
        </p:nvSpPr>
        <p:spPr>
          <a:xfrm>
            <a:off x="8991608" y="2668296"/>
            <a:ext cx="2966748" cy="369332"/>
          </a:xfrm>
          <a:prstGeom prst="rect">
            <a:avLst/>
          </a:prstGeom>
          <a:solidFill>
            <a:srgbClr val="FFBB00"/>
          </a:solidFill>
          <a:ln w="38100">
            <a:solidFill>
              <a:srgbClr val="FFBB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Poppins Medium" pitchFamily="2" charset="77"/>
                <a:ea typeface="+mn-ea"/>
                <a:cs typeface="Poppins Medium" pitchFamily="2" charset="77"/>
              </a:rPr>
              <a:t>Remember</a:t>
            </a:r>
          </a:p>
        </p:txBody>
      </p:sp>
      <p:sp>
        <p:nvSpPr>
          <p:cNvPr id="38" name="TextBox 37">
            <a:extLst>
              <a:ext uri="{FF2B5EF4-FFF2-40B4-BE49-F238E27FC236}">
                <a16:creationId xmlns:a16="http://schemas.microsoft.com/office/drawing/2014/main" id="{6C23F51D-6EB1-64F0-E1CC-20997347B881}"/>
              </a:ext>
            </a:extLst>
          </p:cNvPr>
          <p:cNvSpPr txBox="1"/>
          <p:nvPr/>
        </p:nvSpPr>
        <p:spPr>
          <a:xfrm>
            <a:off x="8991608" y="3041032"/>
            <a:ext cx="2966748" cy="1449216"/>
          </a:xfrm>
          <a:prstGeom prst="rect">
            <a:avLst/>
          </a:prstGeom>
          <a:solidFill>
            <a:srgbClr val="FFF8EA"/>
          </a:solidFill>
          <a:ln w="38100">
            <a:solidFill>
              <a:srgbClr val="FFBB00"/>
            </a:solidFill>
          </a:ln>
        </p:spPr>
        <p:txBody>
          <a:bodyPr wrap="square" lIns="144000" tIns="108000" rIns="144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Poppins" pitchFamily="2" charset="77"/>
                <a:ea typeface="+mn-ea"/>
                <a:cs typeface="Poppins" pitchFamily="2" charset="77"/>
              </a:rPr>
              <a:t>Start with the digit in the ‘ones’ column and use zeros as place holders for digits in the other columns.</a:t>
            </a:r>
          </a:p>
        </p:txBody>
      </p:sp>
      <p:sp>
        <p:nvSpPr>
          <p:cNvPr id="13" name="TextBox 12">
            <a:extLst>
              <a:ext uri="{FF2B5EF4-FFF2-40B4-BE49-F238E27FC236}">
                <a16:creationId xmlns:a16="http://schemas.microsoft.com/office/drawing/2014/main" id="{B6C34A16-FFA2-C225-84B7-AFF179D17BF8}"/>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We can use a part-whole model to partition numbers to show the value of each digit. For example:</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291102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7" name="Subtitle 2">
            <a:extLst>
              <a:ext uri="{FF2B5EF4-FFF2-40B4-BE49-F238E27FC236}">
                <a16:creationId xmlns:a16="http://schemas.microsoft.com/office/drawing/2014/main" id="{DD1CBA3B-1D14-2DE7-F949-5321FCC9B64F}"/>
              </a:ext>
            </a:extLst>
          </p:cNvPr>
          <p:cNvSpPr txBox="1">
            <a:spLocks/>
          </p:cNvSpPr>
          <p:nvPr/>
        </p:nvSpPr>
        <p:spPr>
          <a:xfrm>
            <a:off x="131884" y="5383651"/>
            <a:ext cx="11561379" cy="14183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We can write this as </a:t>
            </a:r>
          </a:p>
          <a:p>
            <a:pPr algn="l">
              <a:lnSpc>
                <a:spcPct val="100000"/>
              </a:lnSpc>
            </a:pPr>
            <a:r>
              <a:rPr lang="en-GB" dirty="0">
                <a:solidFill>
                  <a:srgbClr val="000000"/>
                </a:solidFill>
                <a:latin typeface="Poppins" pitchFamily="2" charset="77"/>
                <a:cs typeface="Poppins" pitchFamily="2" charset="77"/>
              </a:rPr>
              <a:t>13,256 =</a:t>
            </a:r>
            <a:endParaRPr lang="en-GB" dirty="0">
              <a:latin typeface="Poppins" pitchFamily="2" charset="77"/>
              <a:cs typeface="Poppins" pitchFamily="2" charset="77"/>
            </a:endParaRPr>
          </a:p>
        </p:txBody>
      </p:sp>
      <p:sp>
        <p:nvSpPr>
          <p:cNvPr id="6" name="Oval 5">
            <a:extLst>
              <a:ext uri="{FF2B5EF4-FFF2-40B4-BE49-F238E27FC236}">
                <a16:creationId xmlns:a16="http://schemas.microsoft.com/office/drawing/2014/main" id="{48823902-DA47-8F09-EE04-C52251E4886F}"/>
              </a:ext>
            </a:extLst>
          </p:cNvPr>
          <p:cNvSpPr>
            <a:spLocks noChangeAspect="1"/>
          </p:cNvSpPr>
          <p:nvPr/>
        </p:nvSpPr>
        <p:spPr>
          <a:xfrm>
            <a:off x="2362201" y="3089690"/>
            <a:ext cx="1296971" cy="1242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400" dirty="0">
              <a:solidFill>
                <a:schemeClr val="tx1"/>
              </a:solidFill>
              <a:latin typeface="Poppins" panose="00000500000000000000" pitchFamily="2" charset="0"/>
              <a:cs typeface="Poppins" panose="00000500000000000000" pitchFamily="2" charset="0"/>
            </a:endParaRPr>
          </a:p>
        </p:txBody>
      </p:sp>
      <p:sp>
        <p:nvSpPr>
          <p:cNvPr id="8" name="Oval 7">
            <a:extLst>
              <a:ext uri="{FF2B5EF4-FFF2-40B4-BE49-F238E27FC236}">
                <a16:creationId xmlns:a16="http://schemas.microsoft.com/office/drawing/2014/main" id="{FD6293D7-CD5E-4559-F1C6-68B779FDAA1E}"/>
              </a:ext>
            </a:extLst>
          </p:cNvPr>
          <p:cNvSpPr>
            <a:spLocks noChangeAspect="1"/>
          </p:cNvSpPr>
          <p:nvPr/>
        </p:nvSpPr>
        <p:spPr>
          <a:xfrm>
            <a:off x="3714840" y="3540374"/>
            <a:ext cx="1294924" cy="12400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GB" sz="2400" dirty="0">
              <a:solidFill>
                <a:schemeClr val="tx1"/>
              </a:solidFill>
              <a:latin typeface="Poppins" panose="00000500000000000000" pitchFamily="2" charset="0"/>
              <a:cs typeface="Poppins" panose="00000500000000000000" pitchFamily="2" charset="0"/>
            </a:endParaRPr>
          </a:p>
        </p:txBody>
      </p:sp>
      <p:sp>
        <p:nvSpPr>
          <p:cNvPr id="9" name="Oval 8">
            <a:extLst>
              <a:ext uri="{FF2B5EF4-FFF2-40B4-BE49-F238E27FC236}">
                <a16:creationId xmlns:a16="http://schemas.microsoft.com/office/drawing/2014/main" id="{5755EB9D-7D04-E585-0B35-73739FE7212A}"/>
              </a:ext>
            </a:extLst>
          </p:cNvPr>
          <p:cNvSpPr>
            <a:spLocks noChangeAspect="1"/>
          </p:cNvSpPr>
          <p:nvPr/>
        </p:nvSpPr>
        <p:spPr>
          <a:xfrm>
            <a:off x="7665389" y="3089690"/>
            <a:ext cx="1296971" cy="1242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GB" sz="2400" dirty="0">
              <a:solidFill>
                <a:schemeClr val="tx1"/>
              </a:solidFill>
              <a:latin typeface="Poppins" panose="00000500000000000000" pitchFamily="2" charset="0"/>
              <a:cs typeface="Poppins" panose="00000500000000000000" pitchFamily="2" charset="0"/>
            </a:endParaRPr>
          </a:p>
        </p:txBody>
      </p:sp>
      <p:cxnSp>
        <p:nvCxnSpPr>
          <p:cNvPr id="10" name="Straight Connector 9">
            <a:extLst>
              <a:ext uri="{FF2B5EF4-FFF2-40B4-BE49-F238E27FC236}">
                <a16:creationId xmlns:a16="http://schemas.microsoft.com/office/drawing/2014/main" id="{179E8B83-7DFB-036C-8990-D1F015E89002}"/>
              </a:ext>
            </a:extLst>
          </p:cNvPr>
          <p:cNvCxnSpPr>
            <a:cxnSpLocks/>
            <a:stCxn id="5" idx="3"/>
            <a:endCxn id="6" idx="7"/>
          </p:cNvCxnSpPr>
          <p:nvPr/>
        </p:nvCxnSpPr>
        <p:spPr>
          <a:xfrm flipH="1">
            <a:off x="3469235" y="2933291"/>
            <a:ext cx="1463416" cy="3382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166805-774A-9AA2-3B77-FCB1E79A007E}"/>
              </a:ext>
            </a:extLst>
          </p:cNvPr>
          <p:cNvCxnSpPr>
            <a:cxnSpLocks/>
            <a:endCxn id="8" idx="0"/>
          </p:cNvCxnSpPr>
          <p:nvPr/>
        </p:nvCxnSpPr>
        <p:spPr>
          <a:xfrm flipH="1">
            <a:off x="4362302" y="2933291"/>
            <a:ext cx="1042183" cy="6070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37CF7F-89DC-1621-0D01-D4359656FD49}"/>
              </a:ext>
            </a:extLst>
          </p:cNvPr>
          <p:cNvCxnSpPr>
            <a:cxnSpLocks/>
            <a:stCxn id="5" idx="5"/>
            <a:endCxn id="9" idx="1"/>
          </p:cNvCxnSpPr>
          <p:nvPr/>
        </p:nvCxnSpPr>
        <p:spPr>
          <a:xfrm>
            <a:off x="6467536" y="2933291"/>
            <a:ext cx="1387790" cy="3382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09AAF52-9C69-CC5D-04CE-8F2BF54B353A}"/>
              </a:ext>
            </a:extLst>
          </p:cNvPr>
          <p:cNvSpPr>
            <a:spLocks noChangeAspect="1"/>
          </p:cNvSpPr>
          <p:nvPr/>
        </p:nvSpPr>
        <p:spPr>
          <a:xfrm>
            <a:off x="6386639" y="3540374"/>
            <a:ext cx="1294924" cy="12400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GB" sz="2400" dirty="0">
              <a:solidFill>
                <a:schemeClr val="tx1"/>
              </a:solidFill>
              <a:latin typeface="Poppins" panose="00000500000000000000" pitchFamily="2" charset="0"/>
              <a:cs typeface="Poppins" panose="00000500000000000000" pitchFamily="2" charset="0"/>
            </a:endParaRPr>
          </a:p>
        </p:txBody>
      </p:sp>
      <p:cxnSp>
        <p:nvCxnSpPr>
          <p:cNvPr id="19" name="Straight Connector 18">
            <a:extLst>
              <a:ext uri="{FF2B5EF4-FFF2-40B4-BE49-F238E27FC236}">
                <a16:creationId xmlns:a16="http://schemas.microsoft.com/office/drawing/2014/main" id="{B2665FEE-12B9-BB3F-9FA6-8F2A1F39678E}"/>
              </a:ext>
            </a:extLst>
          </p:cNvPr>
          <p:cNvCxnSpPr>
            <a:cxnSpLocks/>
            <a:endCxn id="18" idx="0"/>
          </p:cNvCxnSpPr>
          <p:nvPr/>
        </p:nvCxnSpPr>
        <p:spPr>
          <a:xfrm>
            <a:off x="5979795" y="2872374"/>
            <a:ext cx="1054306" cy="6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16D305C-27BA-5256-54F2-3A815CEB33E6}"/>
              </a:ext>
            </a:extLst>
          </p:cNvPr>
          <p:cNvSpPr/>
          <p:nvPr/>
        </p:nvSpPr>
        <p:spPr>
          <a:xfrm>
            <a:off x="4614766" y="2025993"/>
            <a:ext cx="2170655" cy="1062966"/>
          </a:xfrm>
          <a:prstGeom prst="ellipse">
            <a:avLst/>
          </a:prstGeom>
          <a:solidFill>
            <a:srgbClr val="FEF8E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chemeClr val="tx1"/>
                </a:solidFill>
                <a:latin typeface="Poppins" panose="00000500000000000000" pitchFamily="2" charset="0"/>
                <a:cs typeface="Poppins" panose="00000500000000000000" pitchFamily="2" charset="0"/>
              </a:rPr>
              <a:t>13,256</a:t>
            </a:r>
          </a:p>
        </p:txBody>
      </p:sp>
      <p:sp>
        <p:nvSpPr>
          <p:cNvPr id="37" name="TextBox 36">
            <a:extLst>
              <a:ext uri="{FF2B5EF4-FFF2-40B4-BE49-F238E27FC236}">
                <a16:creationId xmlns:a16="http://schemas.microsoft.com/office/drawing/2014/main" id="{AA897D59-834E-CD7C-E287-F22AF61E4F88}"/>
              </a:ext>
            </a:extLst>
          </p:cNvPr>
          <p:cNvSpPr txBox="1"/>
          <p:nvPr/>
        </p:nvSpPr>
        <p:spPr>
          <a:xfrm>
            <a:off x="9035154" y="999160"/>
            <a:ext cx="2966748" cy="369332"/>
          </a:xfrm>
          <a:prstGeom prst="rect">
            <a:avLst/>
          </a:prstGeom>
          <a:solidFill>
            <a:srgbClr val="FFBB00"/>
          </a:solidFill>
          <a:ln w="38100">
            <a:solidFill>
              <a:srgbClr val="FFBB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Poppins Medium" pitchFamily="2" charset="77"/>
                <a:ea typeface="+mn-ea"/>
                <a:cs typeface="Poppins Medium" pitchFamily="2" charset="77"/>
              </a:rPr>
              <a:t>Remember</a:t>
            </a:r>
          </a:p>
        </p:txBody>
      </p:sp>
      <p:sp>
        <p:nvSpPr>
          <p:cNvPr id="38" name="TextBox 37">
            <a:extLst>
              <a:ext uri="{FF2B5EF4-FFF2-40B4-BE49-F238E27FC236}">
                <a16:creationId xmlns:a16="http://schemas.microsoft.com/office/drawing/2014/main" id="{6C23F51D-6EB1-64F0-E1CC-20997347B881}"/>
              </a:ext>
            </a:extLst>
          </p:cNvPr>
          <p:cNvSpPr txBox="1"/>
          <p:nvPr/>
        </p:nvSpPr>
        <p:spPr>
          <a:xfrm>
            <a:off x="9035154" y="1371896"/>
            <a:ext cx="2966748" cy="1449216"/>
          </a:xfrm>
          <a:prstGeom prst="rect">
            <a:avLst/>
          </a:prstGeom>
          <a:solidFill>
            <a:srgbClr val="FFF8EA"/>
          </a:solidFill>
          <a:ln w="38100">
            <a:solidFill>
              <a:srgbClr val="FFBB00"/>
            </a:solidFill>
          </a:ln>
        </p:spPr>
        <p:txBody>
          <a:bodyPr wrap="square" lIns="144000" tIns="108000" rIns="144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Poppins" pitchFamily="2" charset="77"/>
                <a:ea typeface="+mn-ea"/>
                <a:cs typeface="Poppins" pitchFamily="2" charset="77"/>
              </a:rPr>
              <a:t>Start with the digit in the ‘ones’ column and use zeros as place holders for digits in the other columns.</a:t>
            </a:r>
          </a:p>
        </p:txBody>
      </p:sp>
      <p:sp>
        <p:nvSpPr>
          <p:cNvPr id="13" name="Oval 12">
            <a:extLst>
              <a:ext uri="{FF2B5EF4-FFF2-40B4-BE49-F238E27FC236}">
                <a16:creationId xmlns:a16="http://schemas.microsoft.com/office/drawing/2014/main" id="{66A5B68B-050D-D8B9-5C92-FF4294E8AF81}"/>
              </a:ext>
            </a:extLst>
          </p:cNvPr>
          <p:cNvSpPr>
            <a:spLocks noChangeAspect="1"/>
          </p:cNvSpPr>
          <p:nvPr/>
        </p:nvSpPr>
        <p:spPr>
          <a:xfrm>
            <a:off x="5050738" y="3540374"/>
            <a:ext cx="1294926" cy="12400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GB" sz="2400" dirty="0">
              <a:solidFill>
                <a:schemeClr val="tx1"/>
              </a:solidFill>
              <a:latin typeface="Poppins" panose="00000500000000000000" pitchFamily="2" charset="0"/>
              <a:cs typeface="Poppins" panose="00000500000000000000" pitchFamily="2" charset="0"/>
            </a:endParaRPr>
          </a:p>
        </p:txBody>
      </p:sp>
      <p:cxnSp>
        <p:nvCxnSpPr>
          <p:cNvPr id="17" name="Straight Connector 16">
            <a:extLst>
              <a:ext uri="{FF2B5EF4-FFF2-40B4-BE49-F238E27FC236}">
                <a16:creationId xmlns:a16="http://schemas.microsoft.com/office/drawing/2014/main" id="{E2E7F8AD-F43A-19B2-47C9-F2AAFE49816D}"/>
              </a:ext>
            </a:extLst>
          </p:cNvPr>
          <p:cNvCxnSpPr>
            <a:cxnSpLocks/>
            <a:stCxn id="5" idx="4"/>
            <a:endCxn id="13" idx="0"/>
          </p:cNvCxnSpPr>
          <p:nvPr/>
        </p:nvCxnSpPr>
        <p:spPr>
          <a:xfrm flipH="1">
            <a:off x="5698201" y="3088959"/>
            <a:ext cx="1893" cy="451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896CF2A-96F4-4677-CFC6-DF50164113D0}"/>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Use the part-whole model to partition 13,256.</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124330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7" name="Subtitle 2">
            <a:extLst>
              <a:ext uri="{FF2B5EF4-FFF2-40B4-BE49-F238E27FC236}">
                <a16:creationId xmlns:a16="http://schemas.microsoft.com/office/drawing/2014/main" id="{DD1CBA3B-1D14-2DE7-F949-5321FCC9B64F}"/>
              </a:ext>
            </a:extLst>
          </p:cNvPr>
          <p:cNvSpPr txBox="1">
            <a:spLocks/>
          </p:cNvSpPr>
          <p:nvPr/>
        </p:nvSpPr>
        <p:spPr>
          <a:xfrm>
            <a:off x="131884" y="5383651"/>
            <a:ext cx="11561379" cy="1075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We can write this as </a:t>
            </a:r>
          </a:p>
          <a:p>
            <a:pPr algn="l">
              <a:lnSpc>
                <a:spcPct val="100000"/>
              </a:lnSpc>
            </a:pPr>
            <a:r>
              <a:rPr lang="en-GB" dirty="0">
                <a:solidFill>
                  <a:srgbClr val="000000"/>
                </a:solidFill>
                <a:latin typeface="Poppins" pitchFamily="2" charset="77"/>
                <a:cs typeface="Poppins" pitchFamily="2" charset="77"/>
              </a:rPr>
              <a:t>13,256 = </a:t>
            </a:r>
            <a:r>
              <a:rPr lang="en-GB" dirty="0">
                <a:solidFill>
                  <a:srgbClr val="EB5B50"/>
                </a:solidFill>
                <a:latin typeface="Poppins" pitchFamily="2" charset="77"/>
                <a:cs typeface="Poppins" pitchFamily="2" charset="77"/>
              </a:rPr>
              <a:t>10,000 + 3,000 + 200 + 50 +6</a:t>
            </a:r>
          </a:p>
        </p:txBody>
      </p:sp>
      <p:sp>
        <p:nvSpPr>
          <p:cNvPr id="6" name="Oval 5">
            <a:extLst>
              <a:ext uri="{FF2B5EF4-FFF2-40B4-BE49-F238E27FC236}">
                <a16:creationId xmlns:a16="http://schemas.microsoft.com/office/drawing/2014/main" id="{48823902-DA47-8F09-EE04-C52251E4886F}"/>
              </a:ext>
            </a:extLst>
          </p:cNvPr>
          <p:cNvSpPr>
            <a:spLocks noChangeAspect="1"/>
          </p:cNvSpPr>
          <p:nvPr/>
        </p:nvSpPr>
        <p:spPr>
          <a:xfrm>
            <a:off x="2362201" y="3089690"/>
            <a:ext cx="1296971" cy="1242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400" dirty="0">
                <a:solidFill>
                  <a:srgbClr val="EB5B50"/>
                </a:solidFill>
                <a:latin typeface="Poppins" panose="00000500000000000000" pitchFamily="2" charset="0"/>
                <a:cs typeface="Poppins" panose="00000500000000000000" pitchFamily="2" charset="0"/>
              </a:rPr>
              <a:t>10,000</a:t>
            </a:r>
          </a:p>
        </p:txBody>
      </p:sp>
      <p:sp>
        <p:nvSpPr>
          <p:cNvPr id="8" name="Oval 7">
            <a:extLst>
              <a:ext uri="{FF2B5EF4-FFF2-40B4-BE49-F238E27FC236}">
                <a16:creationId xmlns:a16="http://schemas.microsoft.com/office/drawing/2014/main" id="{FD6293D7-CD5E-4559-F1C6-68B779FDAA1E}"/>
              </a:ext>
            </a:extLst>
          </p:cNvPr>
          <p:cNvSpPr>
            <a:spLocks noChangeAspect="1"/>
          </p:cNvSpPr>
          <p:nvPr/>
        </p:nvSpPr>
        <p:spPr>
          <a:xfrm>
            <a:off x="3714840" y="3540374"/>
            <a:ext cx="1294924" cy="12400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rgbClr val="EB5B50"/>
                </a:solidFill>
                <a:latin typeface="Poppins" panose="00000500000000000000" pitchFamily="2" charset="0"/>
                <a:cs typeface="Poppins" panose="00000500000000000000" pitchFamily="2" charset="0"/>
              </a:rPr>
              <a:t>3,000</a:t>
            </a:r>
          </a:p>
        </p:txBody>
      </p:sp>
      <p:sp>
        <p:nvSpPr>
          <p:cNvPr id="9" name="Oval 8">
            <a:extLst>
              <a:ext uri="{FF2B5EF4-FFF2-40B4-BE49-F238E27FC236}">
                <a16:creationId xmlns:a16="http://schemas.microsoft.com/office/drawing/2014/main" id="{5755EB9D-7D04-E585-0B35-73739FE7212A}"/>
              </a:ext>
            </a:extLst>
          </p:cNvPr>
          <p:cNvSpPr>
            <a:spLocks noChangeAspect="1"/>
          </p:cNvSpPr>
          <p:nvPr/>
        </p:nvSpPr>
        <p:spPr>
          <a:xfrm>
            <a:off x="7665389" y="3089690"/>
            <a:ext cx="1296971" cy="1242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rgbClr val="EB5B50"/>
                </a:solidFill>
                <a:latin typeface="Poppins" panose="00000500000000000000" pitchFamily="2" charset="0"/>
                <a:cs typeface="Poppins" panose="00000500000000000000" pitchFamily="2" charset="0"/>
              </a:rPr>
              <a:t>6</a:t>
            </a:r>
          </a:p>
        </p:txBody>
      </p:sp>
      <p:cxnSp>
        <p:nvCxnSpPr>
          <p:cNvPr id="10" name="Straight Connector 9">
            <a:extLst>
              <a:ext uri="{FF2B5EF4-FFF2-40B4-BE49-F238E27FC236}">
                <a16:creationId xmlns:a16="http://schemas.microsoft.com/office/drawing/2014/main" id="{179E8B83-7DFB-036C-8990-D1F015E89002}"/>
              </a:ext>
            </a:extLst>
          </p:cNvPr>
          <p:cNvCxnSpPr>
            <a:cxnSpLocks/>
            <a:stCxn id="5" idx="3"/>
            <a:endCxn id="6" idx="7"/>
          </p:cNvCxnSpPr>
          <p:nvPr/>
        </p:nvCxnSpPr>
        <p:spPr>
          <a:xfrm flipH="1">
            <a:off x="3469235" y="2933291"/>
            <a:ext cx="1463416" cy="3382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166805-774A-9AA2-3B77-FCB1E79A007E}"/>
              </a:ext>
            </a:extLst>
          </p:cNvPr>
          <p:cNvCxnSpPr>
            <a:cxnSpLocks/>
            <a:endCxn id="8" idx="0"/>
          </p:cNvCxnSpPr>
          <p:nvPr/>
        </p:nvCxnSpPr>
        <p:spPr>
          <a:xfrm flipH="1">
            <a:off x="4362302" y="2933291"/>
            <a:ext cx="1042183" cy="6070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37CF7F-89DC-1621-0D01-D4359656FD49}"/>
              </a:ext>
            </a:extLst>
          </p:cNvPr>
          <p:cNvCxnSpPr>
            <a:cxnSpLocks/>
            <a:stCxn id="5" idx="5"/>
            <a:endCxn id="9" idx="1"/>
          </p:cNvCxnSpPr>
          <p:nvPr/>
        </p:nvCxnSpPr>
        <p:spPr>
          <a:xfrm>
            <a:off x="6467536" y="2933291"/>
            <a:ext cx="1387790" cy="3382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09AAF52-9C69-CC5D-04CE-8F2BF54B353A}"/>
              </a:ext>
            </a:extLst>
          </p:cNvPr>
          <p:cNvSpPr>
            <a:spLocks noChangeAspect="1"/>
          </p:cNvSpPr>
          <p:nvPr/>
        </p:nvSpPr>
        <p:spPr>
          <a:xfrm>
            <a:off x="6386639" y="3540374"/>
            <a:ext cx="1294924" cy="12400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rgbClr val="EB5B50"/>
                </a:solidFill>
                <a:latin typeface="Poppins" panose="00000500000000000000" pitchFamily="2" charset="0"/>
                <a:cs typeface="Poppins" panose="00000500000000000000" pitchFamily="2" charset="0"/>
              </a:rPr>
              <a:t>50</a:t>
            </a:r>
          </a:p>
        </p:txBody>
      </p:sp>
      <p:cxnSp>
        <p:nvCxnSpPr>
          <p:cNvPr id="19" name="Straight Connector 18">
            <a:extLst>
              <a:ext uri="{FF2B5EF4-FFF2-40B4-BE49-F238E27FC236}">
                <a16:creationId xmlns:a16="http://schemas.microsoft.com/office/drawing/2014/main" id="{B2665FEE-12B9-BB3F-9FA6-8F2A1F39678E}"/>
              </a:ext>
            </a:extLst>
          </p:cNvPr>
          <p:cNvCxnSpPr>
            <a:cxnSpLocks/>
            <a:endCxn id="18" idx="0"/>
          </p:cNvCxnSpPr>
          <p:nvPr/>
        </p:nvCxnSpPr>
        <p:spPr>
          <a:xfrm>
            <a:off x="5979795" y="2872374"/>
            <a:ext cx="1054306" cy="6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16D305C-27BA-5256-54F2-3A815CEB33E6}"/>
              </a:ext>
            </a:extLst>
          </p:cNvPr>
          <p:cNvSpPr/>
          <p:nvPr/>
        </p:nvSpPr>
        <p:spPr>
          <a:xfrm>
            <a:off x="4614766" y="2025993"/>
            <a:ext cx="2170655" cy="1062966"/>
          </a:xfrm>
          <a:prstGeom prst="ellipse">
            <a:avLst/>
          </a:prstGeom>
          <a:solidFill>
            <a:srgbClr val="FEF8E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chemeClr val="tx1"/>
                </a:solidFill>
                <a:latin typeface="Poppins" panose="00000500000000000000" pitchFamily="2" charset="0"/>
                <a:cs typeface="Poppins" panose="00000500000000000000" pitchFamily="2" charset="0"/>
              </a:rPr>
              <a:t>13,256</a:t>
            </a:r>
          </a:p>
        </p:txBody>
      </p:sp>
      <p:sp>
        <p:nvSpPr>
          <p:cNvPr id="37" name="TextBox 36">
            <a:extLst>
              <a:ext uri="{FF2B5EF4-FFF2-40B4-BE49-F238E27FC236}">
                <a16:creationId xmlns:a16="http://schemas.microsoft.com/office/drawing/2014/main" id="{AA897D59-834E-CD7C-E287-F22AF61E4F88}"/>
              </a:ext>
            </a:extLst>
          </p:cNvPr>
          <p:cNvSpPr txBox="1"/>
          <p:nvPr/>
        </p:nvSpPr>
        <p:spPr>
          <a:xfrm>
            <a:off x="9035154" y="999160"/>
            <a:ext cx="2966748" cy="369332"/>
          </a:xfrm>
          <a:prstGeom prst="rect">
            <a:avLst/>
          </a:prstGeom>
          <a:solidFill>
            <a:srgbClr val="FFBB00"/>
          </a:solidFill>
          <a:ln w="38100">
            <a:solidFill>
              <a:srgbClr val="FFBB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Poppins Medium" pitchFamily="2" charset="77"/>
                <a:ea typeface="+mn-ea"/>
                <a:cs typeface="Poppins Medium" pitchFamily="2" charset="77"/>
              </a:rPr>
              <a:t>Remember</a:t>
            </a:r>
          </a:p>
        </p:txBody>
      </p:sp>
      <p:sp>
        <p:nvSpPr>
          <p:cNvPr id="38" name="TextBox 37">
            <a:extLst>
              <a:ext uri="{FF2B5EF4-FFF2-40B4-BE49-F238E27FC236}">
                <a16:creationId xmlns:a16="http://schemas.microsoft.com/office/drawing/2014/main" id="{6C23F51D-6EB1-64F0-E1CC-20997347B881}"/>
              </a:ext>
            </a:extLst>
          </p:cNvPr>
          <p:cNvSpPr txBox="1"/>
          <p:nvPr/>
        </p:nvSpPr>
        <p:spPr>
          <a:xfrm>
            <a:off x="9035154" y="1371896"/>
            <a:ext cx="2966748" cy="1449216"/>
          </a:xfrm>
          <a:prstGeom prst="rect">
            <a:avLst/>
          </a:prstGeom>
          <a:solidFill>
            <a:srgbClr val="FFF8EA"/>
          </a:solidFill>
          <a:ln w="38100">
            <a:solidFill>
              <a:srgbClr val="FFBB00"/>
            </a:solidFill>
          </a:ln>
        </p:spPr>
        <p:txBody>
          <a:bodyPr wrap="square" lIns="144000" tIns="108000" rIns="144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Poppins" pitchFamily="2" charset="77"/>
                <a:ea typeface="+mn-ea"/>
                <a:cs typeface="Poppins" pitchFamily="2" charset="77"/>
              </a:rPr>
              <a:t>Start with the digit in the ‘ones’ column and use zeros as place holders for digits in the other columns.</a:t>
            </a:r>
          </a:p>
        </p:txBody>
      </p:sp>
      <p:sp>
        <p:nvSpPr>
          <p:cNvPr id="13" name="Oval 12">
            <a:extLst>
              <a:ext uri="{FF2B5EF4-FFF2-40B4-BE49-F238E27FC236}">
                <a16:creationId xmlns:a16="http://schemas.microsoft.com/office/drawing/2014/main" id="{66A5B68B-050D-D8B9-5C92-FF4294E8AF81}"/>
              </a:ext>
            </a:extLst>
          </p:cNvPr>
          <p:cNvSpPr>
            <a:spLocks noChangeAspect="1"/>
          </p:cNvSpPr>
          <p:nvPr/>
        </p:nvSpPr>
        <p:spPr>
          <a:xfrm>
            <a:off x="5050738" y="3540374"/>
            <a:ext cx="1294926" cy="12400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2400" dirty="0">
                <a:solidFill>
                  <a:srgbClr val="EB5B50"/>
                </a:solidFill>
                <a:latin typeface="Poppins" panose="00000500000000000000" pitchFamily="2" charset="0"/>
                <a:cs typeface="Poppins" panose="00000500000000000000" pitchFamily="2" charset="0"/>
              </a:rPr>
              <a:t>200</a:t>
            </a:r>
          </a:p>
        </p:txBody>
      </p:sp>
      <p:cxnSp>
        <p:nvCxnSpPr>
          <p:cNvPr id="17" name="Straight Connector 16">
            <a:extLst>
              <a:ext uri="{FF2B5EF4-FFF2-40B4-BE49-F238E27FC236}">
                <a16:creationId xmlns:a16="http://schemas.microsoft.com/office/drawing/2014/main" id="{E2E7F8AD-F43A-19B2-47C9-F2AAFE49816D}"/>
              </a:ext>
            </a:extLst>
          </p:cNvPr>
          <p:cNvCxnSpPr>
            <a:cxnSpLocks/>
            <a:stCxn id="5" idx="4"/>
            <a:endCxn id="13" idx="0"/>
          </p:cNvCxnSpPr>
          <p:nvPr/>
        </p:nvCxnSpPr>
        <p:spPr>
          <a:xfrm flipH="1">
            <a:off x="5698201" y="3088959"/>
            <a:ext cx="1893" cy="4514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DAD0541-C466-0E06-2038-5582E62C4EDA}"/>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Use the part-whole model to partition 13,256.</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85992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2" name="TextBox 1">
            <a:extLst>
              <a:ext uri="{FF2B5EF4-FFF2-40B4-BE49-F238E27FC236}">
                <a16:creationId xmlns:a16="http://schemas.microsoft.com/office/drawing/2014/main" id="{81E02354-A433-972A-DBB1-5D5350E4D084}"/>
              </a:ext>
            </a:extLst>
          </p:cNvPr>
          <p:cNvSpPr txBox="1"/>
          <p:nvPr/>
        </p:nvSpPr>
        <p:spPr>
          <a:xfrm>
            <a:off x="131884" y="2085361"/>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Now that we are ready to move on, we can learn about numbers to 1,000,000. </a:t>
            </a:r>
            <a:endParaRPr kumimoji="0" lang="en-GB" sz="28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211337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graphicFrame>
        <p:nvGraphicFramePr>
          <p:cNvPr id="6" name="Table 7">
            <a:extLst>
              <a:ext uri="{FF2B5EF4-FFF2-40B4-BE49-F238E27FC236}">
                <a16:creationId xmlns:a16="http://schemas.microsoft.com/office/drawing/2014/main" id="{A4F57B46-0ACD-9D75-F4C2-31701C597B69}"/>
              </a:ext>
            </a:extLst>
          </p:cNvPr>
          <p:cNvGraphicFramePr>
            <a:graphicFrameLocks noGrp="1"/>
          </p:cNvGraphicFramePr>
          <p:nvPr>
            <p:extLst>
              <p:ext uri="{D42A27DB-BD31-4B8C-83A1-F6EECF244321}">
                <p14:modId xmlns:p14="http://schemas.microsoft.com/office/powerpoint/2010/main" val="498443510"/>
              </p:ext>
            </p:extLst>
          </p:nvPr>
        </p:nvGraphicFramePr>
        <p:xfrm>
          <a:off x="547395" y="1801778"/>
          <a:ext cx="11108214" cy="2773680"/>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955500810"/>
                    </a:ext>
                  </a:extLst>
                </a:gridCol>
                <a:gridCol w="1234246">
                  <a:extLst>
                    <a:ext uri="{9D8B030D-6E8A-4147-A177-3AD203B41FA5}">
                      <a16:colId xmlns:a16="http://schemas.microsoft.com/office/drawing/2014/main" val="1727985693"/>
                    </a:ext>
                  </a:extLst>
                </a:gridCol>
                <a:gridCol w="1234246">
                  <a:extLst>
                    <a:ext uri="{9D8B030D-6E8A-4147-A177-3AD203B41FA5}">
                      <a16:colId xmlns:a16="http://schemas.microsoft.com/office/drawing/2014/main" val="3819041551"/>
                    </a:ext>
                  </a:extLst>
                </a:gridCol>
                <a:gridCol w="1234246">
                  <a:extLst>
                    <a:ext uri="{9D8B030D-6E8A-4147-A177-3AD203B41FA5}">
                      <a16:colId xmlns:a16="http://schemas.microsoft.com/office/drawing/2014/main" val="1762979953"/>
                    </a:ext>
                  </a:extLst>
                </a:gridCol>
                <a:gridCol w="1234246">
                  <a:extLst>
                    <a:ext uri="{9D8B030D-6E8A-4147-A177-3AD203B41FA5}">
                      <a16:colId xmlns:a16="http://schemas.microsoft.com/office/drawing/2014/main" val="3631490606"/>
                    </a:ext>
                  </a:extLst>
                </a:gridCol>
                <a:gridCol w="1234246">
                  <a:extLst>
                    <a:ext uri="{9D8B030D-6E8A-4147-A177-3AD203B41FA5}">
                      <a16:colId xmlns:a16="http://schemas.microsoft.com/office/drawing/2014/main" val="2979066296"/>
                    </a:ext>
                  </a:extLst>
                </a:gridCol>
                <a:gridCol w="1234246">
                  <a:extLst>
                    <a:ext uri="{9D8B030D-6E8A-4147-A177-3AD203B41FA5}">
                      <a16:colId xmlns:a16="http://schemas.microsoft.com/office/drawing/2014/main" val="1521059905"/>
                    </a:ext>
                  </a:extLst>
                </a:gridCol>
                <a:gridCol w="1234246">
                  <a:extLst>
                    <a:ext uri="{9D8B030D-6E8A-4147-A177-3AD203B41FA5}">
                      <a16:colId xmlns:a16="http://schemas.microsoft.com/office/drawing/2014/main" val="1838740939"/>
                    </a:ext>
                  </a:extLst>
                </a:gridCol>
                <a:gridCol w="1234246">
                  <a:extLst>
                    <a:ext uri="{9D8B030D-6E8A-4147-A177-3AD203B41FA5}">
                      <a16:colId xmlns:a16="http://schemas.microsoft.com/office/drawing/2014/main" val="3929739029"/>
                    </a:ext>
                  </a:extLst>
                </a:gridCol>
              </a:tblGrid>
              <a:tr h="0">
                <a:tc>
                  <a:txBody>
                    <a:bodyPr/>
                    <a:lstStyle/>
                    <a:p>
                      <a:pPr algn="r"/>
                      <a:r>
                        <a:rPr lang="en-GB" sz="2000" dirty="0">
                          <a:solidFill>
                            <a:schemeClr val="tx1"/>
                          </a:solidFill>
                          <a:latin typeface="Poppins" panose="00000500000000000000" pitchFamily="2" charset="0"/>
                          <a:cs typeface="Poppins" panose="00000500000000000000" pitchFamily="2" charset="0"/>
                        </a:rPr>
                        <a:t>1,000,000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75549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215290"/>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532233"/>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734854"/>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66440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70251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933827"/>
                  </a:ext>
                </a:extLst>
              </a:tr>
            </a:tbl>
          </a:graphicData>
        </a:graphic>
      </p:graphicFrame>
      <p:sp>
        <p:nvSpPr>
          <p:cNvPr id="9" name="TextBox 8">
            <a:extLst>
              <a:ext uri="{FF2B5EF4-FFF2-40B4-BE49-F238E27FC236}">
                <a16:creationId xmlns:a16="http://schemas.microsoft.com/office/drawing/2014/main" id="{DC847904-A751-A9A5-70EC-BCB4FEAFFAB5}"/>
              </a:ext>
            </a:extLst>
          </p:cNvPr>
          <p:cNvSpPr txBox="1"/>
          <p:nvPr/>
        </p:nvSpPr>
        <p:spPr>
          <a:xfrm>
            <a:off x="8718900" y="5278451"/>
            <a:ext cx="2966748" cy="369332"/>
          </a:xfrm>
          <a:prstGeom prst="rect">
            <a:avLst/>
          </a:prstGeom>
          <a:solidFill>
            <a:srgbClr val="FF4840"/>
          </a:solidFill>
          <a:ln w="38100">
            <a:solidFill>
              <a:srgbClr val="FF484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Poppins Medium" pitchFamily="2" charset="77"/>
                <a:ea typeface="+mn-ea"/>
                <a:cs typeface="Poppins Medium" pitchFamily="2" charset="77"/>
              </a:rPr>
              <a:t>Follow up question</a:t>
            </a:r>
          </a:p>
        </p:txBody>
      </p:sp>
      <p:sp>
        <p:nvSpPr>
          <p:cNvPr id="10" name="TextBox 9">
            <a:extLst>
              <a:ext uri="{FF2B5EF4-FFF2-40B4-BE49-F238E27FC236}">
                <a16:creationId xmlns:a16="http://schemas.microsoft.com/office/drawing/2014/main" id="{FAAAC176-B478-AD16-5118-2B0E6F2F6EFC}"/>
              </a:ext>
            </a:extLst>
          </p:cNvPr>
          <p:cNvSpPr txBox="1"/>
          <p:nvPr/>
        </p:nvSpPr>
        <p:spPr>
          <a:xfrm>
            <a:off x="8718900" y="5659538"/>
            <a:ext cx="2966748" cy="710552"/>
          </a:xfrm>
          <a:prstGeom prst="rect">
            <a:avLst/>
          </a:prstGeom>
          <a:solidFill>
            <a:srgbClr val="FFF8EA"/>
          </a:solidFill>
          <a:ln w="38100">
            <a:solidFill>
              <a:srgbClr val="FF2E30"/>
            </a:solidFill>
          </a:ln>
        </p:spPr>
        <p:txBody>
          <a:bodyPr wrap="square" lIns="144000" tIns="108000" rIns="144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Poppins" pitchFamily="2" charset="77"/>
                <a:cs typeface="Poppins" pitchFamily="2" charset="77"/>
              </a:rPr>
              <a:t>20,000 is how many times greater than 200?</a:t>
            </a:r>
            <a:endParaRPr kumimoji="0" lang="en-GB" sz="1600" b="0" i="0" u="none" strike="noStrike" kern="1200" cap="none" spc="0" normalizeH="0" baseline="0" noProof="0" dirty="0">
              <a:ln>
                <a:noFill/>
              </a:ln>
              <a:effectLst/>
              <a:uLnTx/>
              <a:uFillTx/>
              <a:latin typeface="Poppins" pitchFamily="2" charset="77"/>
              <a:ea typeface="+mn-ea"/>
              <a:cs typeface="Poppins" pitchFamily="2" charset="77"/>
            </a:endParaRPr>
          </a:p>
        </p:txBody>
      </p:sp>
      <p:sp>
        <p:nvSpPr>
          <p:cNvPr id="2" name="Subtitle 2">
            <a:extLst>
              <a:ext uri="{FF2B5EF4-FFF2-40B4-BE49-F238E27FC236}">
                <a16:creationId xmlns:a16="http://schemas.microsoft.com/office/drawing/2014/main" id="{1C27577D-DA98-909A-F0E8-B664B7AEC1DF}"/>
              </a:ext>
            </a:extLst>
          </p:cNvPr>
          <p:cNvSpPr txBox="1">
            <a:spLocks/>
          </p:cNvSpPr>
          <p:nvPr/>
        </p:nvSpPr>
        <p:spPr>
          <a:xfrm>
            <a:off x="131883" y="4880447"/>
            <a:ext cx="8095486" cy="1954381"/>
          </a:xfrm>
          <a:prstGeom prst="rect">
            <a:avLst/>
          </a:prstGeom>
        </p:spPr>
        <p:txBody>
          <a:bodyPr vert="horz" wrap="non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What happens as you move between the rows?</a:t>
            </a:r>
          </a:p>
          <a:p>
            <a:pPr algn="l">
              <a:lnSpc>
                <a:spcPct val="100000"/>
              </a:lnSpc>
            </a:pPr>
            <a:endParaRPr lang="en-GB" dirty="0">
              <a:solidFill>
                <a:srgbClr val="000000"/>
              </a:solidFill>
              <a:latin typeface="Poppins" pitchFamily="2" charset="77"/>
              <a:cs typeface="Poppins" pitchFamily="2" charset="77"/>
            </a:endParaRPr>
          </a:p>
          <a:p>
            <a:pPr algn="l">
              <a:lnSpc>
                <a:spcPct val="100000"/>
              </a:lnSpc>
            </a:pPr>
            <a:r>
              <a:rPr lang="en-GB" dirty="0">
                <a:solidFill>
                  <a:srgbClr val="000000"/>
                </a:solidFill>
                <a:latin typeface="Poppins" pitchFamily="2" charset="77"/>
                <a:cs typeface="Poppins" pitchFamily="2" charset="77"/>
              </a:rPr>
              <a:t>What happens as you move between the columns?</a:t>
            </a:r>
          </a:p>
          <a:p>
            <a:pPr algn="l">
              <a:lnSpc>
                <a:spcPct val="100000"/>
              </a:lnSpc>
            </a:pPr>
            <a:endParaRPr lang="en-GB" dirty="0">
              <a:solidFill>
                <a:srgbClr val="EB5B50"/>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2802D2FD-5F0B-CC57-139D-4BFB7D472CF7}"/>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Look at the Gattegno chart and discuss any patterns you can see.</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354364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16117D-791D-40B4-7C10-D45FCFA915C3}"/>
              </a:ext>
            </a:extLst>
          </p:cNvPr>
          <p:cNvSpPr txBox="1">
            <a:spLocks/>
          </p:cNvSpPr>
          <p:nvPr/>
        </p:nvSpPr>
        <p:spPr>
          <a:xfrm>
            <a:off x="131884" y="77296"/>
            <a:ext cx="7962900" cy="51178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solidFill>
                  <a:schemeClr val="bg1"/>
                </a:solidFill>
                <a:latin typeface="Poppins" pitchFamily="2" charset="77"/>
                <a:cs typeface="Poppins" pitchFamily="2" charset="77"/>
              </a:rPr>
              <a:t>Numbers to 1,000,000</a:t>
            </a:r>
          </a:p>
        </p:txBody>
      </p:sp>
      <p:sp>
        <p:nvSpPr>
          <p:cNvPr id="8" name="Subtitle 2">
            <a:extLst>
              <a:ext uri="{FF2B5EF4-FFF2-40B4-BE49-F238E27FC236}">
                <a16:creationId xmlns:a16="http://schemas.microsoft.com/office/drawing/2014/main" id="{7EB119C6-78FF-1D43-30E3-F7E849890CD9}"/>
              </a:ext>
            </a:extLst>
          </p:cNvPr>
          <p:cNvSpPr txBox="1">
            <a:spLocks/>
          </p:cNvSpPr>
          <p:nvPr/>
        </p:nvSpPr>
        <p:spPr>
          <a:xfrm>
            <a:off x="131883" y="4880447"/>
            <a:ext cx="8278228" cy="1954381"/>
          </a:xfrm>
          <a:prstGeom prst="rect">
            <a:avLst/>
          </a:prstGeom>
        </p:spPr>
        <p:txBody>
          <a:bodyPr vert="horz" wrap="non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rgbClr val="000000"/>
                </a:solidFill>
                <a:latin typeface="Poppins" pitchFamily="2" charset="77"/>
                <a:cs typeface="Poppins" pitchFamily="2" charset="77"/>
              </a:rPr>
              <a:t>What happens as you move between the rows?</a:t>
            </a:r>
          </a:p>
          <a:p>
            <a:pPr algn="l">
              <a:lnSpc>
                <a:spcPct val="100000"/>
              </a:lnSpc>
            </a:pPr>
            <a:r>
              <a:rPr lang="en-GB" dirty="0">
                <a:solidFill>
                  <a:srgbClr val="EB5B50"/>
                </a:solidFill>
                <a:latin typeface="Poppins" pitchFamily="2" charset="77"/>
                <a:cs typeface="Poppins" pitchFamily="2" charset="77"/>
              </a:rPr>
              <a:t>Numbers multiply or divide by 10.</a:t>
            </a:r>
          </a:p>
          <a:p>
            <a:pPr algn="l">
              <a:lnSpc>
                <a:spcPct val="100000"/>
              </a:lnSpc>
            </a:pPr>
            <a:r>
              <a:rPr lang="en-GB" dirty="0">
                <a:solidFill>
                  <a:srgbClr val="000000"/>
                </a:solidFill>
                <a:latin typeface="Poppins" pitchFamily="2" charset="77"/>
                <a:cs typeface="Poppins" pitchFamily="2" charset="77"/>
              </a:rPr>
              <a:t>What happens as you move between the columns?</a:t>
            </a:r>
          </a:p>
          <a:p>
            <a:pPr algn="l">
              <a:lnSpc>
                <a:spcPct val="100000"/>
              </a:lnSpc>
            </a:pPr>
            <a:r>
              <a:rPr lang="en-GB" dirty="0">
                <a:solidFill>
                  <a:srgbClr val="EB5B50"/>
                </a:solidFill>
                <a:latin typeface="Poppins" pitchFamily="2" charset="77"/>
                <a:cs typeface="Poppins" pitchFamily="2" charset="77"/>
              </a:rPr>
              <a:t>Numbers change by 1 according to their place value.</a:t>
            </a:r>
          </a:p>
        </p:txBody>
      </p:sp>
      <p:sp>
        <p:nvSpPr>
          <p:cNvPr id="9" name="TextBox 8">
            <a:extLst>
              <a:ext uri="{FF2B5EF4-FFF2-40B4-BE49-F238E27FC236}">
                <a16:creationId xmlns:a16="http://schemas.microsoft.com/office/drawing/2014/main" id="{DC847904-A751-A9A5-70EC-BCB4FEAFFAB5}"/>
              </a:ext>
            </a:extLst>
          </p:cNvPr>
          <p:cNvSpPr txBox="1"/>
          <p:nvPr/>
        </p:nvSpPr>
        <p:spPr>
          <a:xfrm>
            <a:off x="8718900" y="5278451"/>
            <a:ext cx="2966748" cy="369332"/>
          </a:xfrm>
          <a:prstGeom prst="rect">
            <a:avLst/>
          </a:prstGeom>
          <a:solidFill>
            <a:srgbClr val="FF4840"/>
          </a:solidFill>
          <a:ln w="38100">
            <a:solidFill>
              <a:srgbClr val="FF484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Poppins Medium" pitchFamily="2" charset="77"/>
                <a:ea typeface="+mn-ea"/>
                <a:cs typeface="Poppins Medium" pitchFamily="2" charset="77"/>
              </a:rPr>
              <a:t>Follow up question</a:t>
            </a:r>
          </a:p>
        </p:txBody>
      </p:sp>
      <p:sp>
        <p:nvSpPr>
          <p:cNvPr id="10" name="TextBox 9">
            <a:extLst>
              <a:ext uri="{FF2B5EF4-FFF2-40B4-BE49-F238E27FC236}">
                <a16:creationId xmlns:a16="http://schemas.microsoft.com/office/drawing/2014/main" id="{FAAAC176-B478-AD16-5118-2B0E6F2F6EFC}"/>
              </a:ext>
            </a:extLst>
          </p:cNvPr>
          <p:cNvSpPr txBox="1"/>
          <p:nvPr/>
        </p:nvSpPr>
        <p:spPr>
          <a:xfrm>
            <a:off x="8718900" y="5659538"/>
            <a:ext cx="2966748" cy="710552"/>
          </a:xfrm>
          <a:prstGeom prst="rect">
            <a:avLst/>
          </a:prstGeom>
          <a:solidFill>
            <a:srgbClr val="FFF8EA"/>
          </a:solidFill>
          <a:ln w="38100">
            <a:solidFill>
              <a:srgbClr val="FF2E30"/>
            </a:solidFill>
          </a:ln>
        </p:spPr>
        <p:txBody>
          <a:bodyPr wrap="square" lIns="144000" tIns="108000" rIns="144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Poppins" pitchFamily="2" charset="77"/>
                <a:cs typeface="Poppins" pitchFamily="2" charset="77"/>
              </a:rPr>
              <a:t>20,000 is how many times greater than 200?  </a:t>
            </a:r>
            <a:r>
              <a:rPr lang="en-GB" sz="1600" dirty="0">
                <a:solidFill>
                  <a:srgbClr val="EB5B50"/>
                </a:solidFill>
                <a:latin typeface="Poppins" pitchFamily="2" charset="77"/>
                <a:cs typeface="Poppins" pitchFamily="2" charset="77"/>
              </a:rPr>
              <a:t>100</a:t>
            </a:r>
            <a:endParaRPr kumimoji="0" lang="en-GB" sz="1600" b="0" i="0" u="none" strike="noStrike" kern="1200" cap="none" spc="0" normalizeH="0" baseline="0" noProof="0" dirty="0">
              <a:ln>
                <a:noFill/>
              </a:ln>
              <a:solidFill>
                <a:srgbClr val="EB5B50"/>
              </a:solidFill>
              <a:effectLst/>
              <a:uLnTx/>
              <a:uFillTx/>
              <a:latin typeface="Poppins" pitchFamily="2" charset="77"/>
              <a:ea typeface="+mn-ea"/>
              <a:cs typeface="Poppins" pitchFamily="2" charset="77"/>
            </a:endParaRPr>
          </a:p>
        </p:txBody>
      </p:sp>
      <p:graphicFrame>
        <p:nvGraphicFramePr>
          <p:cNvPr id="2" name="Table 7">
            <a:extLst>
              <a:ext uri="{FF2B5EF4-FFF2-40B4-BE49-F238E27FC236}">
                <a16:creationId xmlns:a16="http://schemas.microsoft.com/office/drawing/2014/main" id="{49D35880-3CA5-1735-4881-D80829E1C18B}"/>
              </a:ext>
            </a:extLst>
          </p:cNvPr>
          <p:cNvGraphicFramePr>
            <a:graphicFrameLocks noGrp="1"/>
          </p:cNvGraphicFramePr>
          <p:nvPr>
            <p:extLst>
              <p:ext uri="{D42A27DB-BD31-4B8C-83A1-F6EECF244321}">
                <p14:modId xmlns:p14="http://schemas.microsoft.com/office/powerpoint/2010/main" val="2998517516"/>
              </p:ext>
            </p:extLst>
          </p:nvPr>
        </p:nvGraphicFramePr>
        <p:xfrm>
          <a:off x="547395" y="1801778"/>
          <a:ext cx="11108214" cy="2773680"/>
        </p:xfrm>
        <a:graphic>
          <a:graphicData uri="http://schemas.openxmlformats.org/drawingml/2006/table">
            <a:tbl>
              <a:tblPr firstRow="1" bandRow="1">
                <a:tableStyleId>{5940675A-B579-460E-94D1-54222C63F5DA}</a:tableStyleId>
              </a:tblPr>
              <a:tblGrid>
                <a:gridCol w="1234246">
                  <a:extLst>
                    <a:ext uri="{9D8B030D-6E8A-4147-A177-3AD203B41FA5}">
                      <a16:colId xmlns:a16="http://schemas.microsoft.com/office/drawing/2014/main" val="955500810"/>
                    </a:ext>
                  </a:extLst>
                </a:gridCol>
                <a:gridCol w="1234246">
                  <a:extLst>
                    <a:ext uri="{9D8B030D-6E8A-4147-A177-3AD203B41FA5}">
                      <a16:colId xmlns:a16="http://schemas.microsoft.com/office/drawing/2014/main" val="1727985693"/>
                    </a:ext>
                  </a:extLst>
                </a:gridCol>
                <a:gridCol w="1234246">
                  <a:extLst>
                    <a:ext uri="{9D8B030D-6E8A-4147-A177-3AD203B41FA5}">
                      <a16:colId xmlns:a16="http://schemas.microsoft.com/office/drawing/2014/main" val="3819041551"/>
                    </a:ext>
                  </a:extLst>
                </a:gridCol>
                <a:gridCol w="1234246">
                  <a:extLst>
                    <a:ext uri="{9D8B030D-6E8A-4147-A177-3AD203B41FA5}">
                      <a16:colId xmlns:a16="http://schemas.microsoft.com/office/drawing/2014/main" val="1762979953"/>
                    </a:ext>
                  </a:extLst>
                </a:gridCol>
                <a:gridCol w="1234246">
                  <a:extLst>
                    <a:ext uri="{9D8B030D-6E8A-4147-A177-3AD203B41FA5}">
                      <a16:colId xmlns:a16="http://schemas.microsoft.com/office/drawing/2014/main" val="3631490606"/>
                    </a:ext>
                  </a:extLst>
                </a:gridCol>
                <a:gridCol w="1234246">
                  <a:extLst>
                    <a:ext uri="{9D8B030D-6E8A-4147-A177-3AD203B41FA5}">
                      <a16:colId xmlns:a16="http://schemas.microsoft.com/office/drawing/2014/main" val="2979066296"/>
                    </a:ext>
                  </a:extLst>
                </a:gridCol>
                <a:gridCol w="1234246">
                  <a:extLst>
                    <a:ext uri="{9D8B030D-6E8A-4147-A177-3AD203B41FA5}">
                      <a16:colId xmlns:a16="http://schemas.microsoft.com/office/drawing/2014/main" val="1521059905"/>
                    </a:ext>
                  </a:extLst>
                </a:gridCol>
                <a:gridCol w="1234246">
                  <a:extLst>
                    <a:ext uri="{9D8B030D-6E8A-4147-A177-3AD203B41FA5}">
                      <a16:colId xmlns:a16="http://schemas.microsoft.com/office/drawing/2014/main" val="1838740939"/>
                    </a:ext>
                  </a:extLst>
                </a:gridCol>
                <a:gridCol w="1234246">
                  <a:extLst>
                    <a:ext uri="{9D8B030D-6E8A-4147-A177-3AD203B41FA5}">
                      <a16:colId xmlns:a16="http://schemas.microsoft.com/office/drawing/2014/main" val="3929739029"/>
                    </a:ext>
                  </a:extLst>
                </a:gridCol>
              </a:tblGrid>
              <a:tr h="0">
                <a:tc>
                  <a:txBody>
                    <a:bodyPr/>
                    <a:lstStyle/>
                    <a:p>
                      <a:pPr algn="r"/>
                      <a:r>
                        <a:rPr lang="en-GB" sz="2000" dirty="0">
                          <a:solidFill>
                            <a:schemeClr val="tx1"/>
                          </a:solidFill>
                          <a:latin typeface="Poppins" panose="00000500000000000000" pitchFamily="2" charset="0"/>
                          <a:cs typeface="Poppins" panose="00000500000000000000" pitchFamily="2" charset="0"/>
                        </a:rPr>
                        <a:t>1,000,000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GB" sz="2000" dirty="0">
                        <a:solidFill>
                          <a:schemeClr val="tx1"/>
                        </a:solidFill>
                        <a:latin typeface="Poppins" panose="00000500000000000000" pitchFamily="2" charset="0"/>
                        <a:cs typeface="Poppins" panose="00000500000000000000" pitchFamily="2" charset="0"/>
                      </a:endParaRPr>
                    </a:p>
                  </a:txBody>
                  <a:tcPr marL="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75549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215290"/>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532233"/>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734854"/>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664406"/>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90</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702519"/>
                  </a:ext>
                </a:extLst>
              </a:tr>
              <a:tr h="370840">
                <a:tc>
                  <a:txBody>
                    <a:bodyPr/>
                    <a:lstStyle/>
                    <a:p>
                      <a:pPr algn="r"/>
                      <a:r>
                        <a:rPr lang="en-GB" sz="2000" dirty="0">
                          <a:solidFill>
                            <a:schemeClr val="tx1"/>
                          </a:solidFill>
                          <a:latin typeface="Poppins" panose="00000500000000000000" pitchFamily="2" charset="0"/>
                          <a:cs typeface="Poppins" panose="00000500000000000000" pitchFamily="2" charset="0"/>
                        </a:rPr>
                        <a:t>1</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2</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3</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4</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5</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6</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7</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8</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2000" dirty="0">
                          <a:solidFill>
                            <a:schemeClr val="tx1"/>
                          </a:solidFill>
                          <a:latin typeface="Poppins" panose="00000500000000000000" pitchFamily="2" charset="0"/>
                          <a:cs typeface="Poppins" panose="00000500000000000000" pitchFamily="2" charset="0"/>
                        </a:rPr>
                        <a:t>9</a:t>
                      </a:r>
                    </a:p>
                  </a:txBody>
                  <a:tcPr marL="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933827"/>
                  </a:ext>
                </a:extLst>
              </a:tr>
            </a:tbl>
          </a:graphicData>
        </a:graphic>
      </p:graphicFrame>
      <p:sp>
        <p:nvSpPr>
          <p:cNvPr id="5" name="TextBox 4">
            <a:extLst>
              <a:ext uri="{FF2B5EF4-FFF2-40B4-BE49-F238E27FC236}">
                <a16:creationId xmlns:a16="http://schemas.microsoft.com/office/drawing/2014/main" id="{376FDCE8-8C69-66A0-9C42-C98CA4F300B7}"/>
              </a:ext>
            </a:extLst>
          </p:cNvPr>
          <p:cNvSpPr txBox="1"/>
          <p:nvPr/>
        </p:nvSpPr>
        <p:spPr>
          <a:xfrm>
            <a:off x="131884" y="1121613"/>
            <a:ext cx="11561379" cy="369332"/>
          </a:xfrm>
          <a:prstGeom prst="rect">
            <a:avLst/>
          </a:prstGeom>
          <a:noFill/>
        </p:spPr>
        <p:txBody>
          <a:bodyPr vert="horz" wrap="square"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000000"/>
                </a:solidFill>
                <a:effectLst/>
                <a:uLnTx/>
                <a:uFillTx/>
                <a:latin typeface="Poppins" pitchFamily="2" charset="77"/>
                <a:ea typeface="+mn-ea"/>
                <a:cs typeface="Poppins" pitchFamily="2" charset="77"/>
              </a:rPr>
              <a:t>Look at the Gattegno chart and discuss any patterns you can see.</a:t>
            </a:r>
            <a:endParaRPr kumimoji="0" lang="en-GB" sz="24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2441600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7" ma:contentTypeDescription="Create a new document." ma:contentTypeScope="" ma:versionID="35be775d6d2a70e1142a88c9720e83c1">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c93e11cb116257a2a98b3af4f6d72c2"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DE3D72-E13B-489B-A351-10200B943466}">
  <ds:schemaRefs>
    <ds:schemaRef ds:uri="http://schemas.microsoft.com/office/2006/documentManagement/types"/>
    <ds:schemaRef ds:uri="http://www.w3.org/XML/1998/namespace"/>
    <ds:schemaRef ds:uri="0f0ae0ff-29c4-4766-b250-c1a9bee8d430"/>
    <ds:schemaRef ds:uri="http://purl.org/dc/elements/1.1/"/>
    <ds:schemaRef ds:uri="http://schemas.openxmlformats.org/package/2006/metadata/core-properties"/>
    <ds:schemaRef ds:uri="http://purl.org/dc/terms/"/>
    <ds:schemaRef ds:uri="http://schemas.microsoft.com/sharepoint/v3"/>
    <ds:schemaRef ds:uri="http://schemas.microsoft.com/office/2006/metadata/properties"/>
    <ds:schemaRef ds:uri="http://schemas.microsoft.com/office/infopath/2007/PartnerControls"/>
    <ds:schemaRef ds:uri="86144f90-c7b6-48d0-aae5-f5e9e48cc3df"/>
    <ds:schemaRef ds:uri="http://purl.org/dc/dcmitype/"/>
    <ds:schemaRef ds:uri="5c7a0828-c5e4-45f8-a074-18a8fdc88ec6"/>
  </ds:schemaRefs>
</ds:datastoreItem>
</file>

<file path=customXml/itemProps2.xml><?xml version="1.0" encoding="utf-8"?>
<ds:datastoreItem xmlns:ds="http://schemas.openxmlformats.org/officeDocument/2006/customXml" ds:itemID="{B0BEB2F6-F455-4D58-89FD-78BFC7CED505}">
  <ds:schemaRefs>
    <ds:schemaRef ds:uri="http://schemas.microsoft.com/sharepoint/v3/contenttype/forms"/>
  </ds:schemaRefs>
</ds:datastoreItem>
</file>

<file path=customXml/itemProps3.xml><?xml version="1.0" encoding="utf-8"?>
<ds:datastoreItem xmlns:ds="http://schemas.openxmlformats.org/officeDocument/2006/customXml" ds:itemID="{8CB2D672-678D-47AB-9E6E-531C604CF1AB}"/>
</file>

<file path=docProps/app.xml><?xml version="1.0" encoding="utf-8"?>
<Properties xmlns="http://schemas.openxmlformats.org/officeDocument/2006/extended-properties" xmlns:vt="http://schemas.openxmlformats.org/officeDocument/2006/docPropsVTypes">
  <TotalTime>4812</TotalTime>
  <Words>1435</Words>
  <Application>Microsoft Office PowerPoint</Application>
  <PresentationFormat>Widescreen</PresentationFormat>
  <Paragraphs>497</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Poppins Medium</vt:lpstr>
      <vt:lpstr>Calibri Light</vt:lpstr>
      <vt:lpstr>Calibri</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Year-6-Numbers-to-1000000-TPP</dc:title>
  <dc:creator>Lewis Clegg</dc:creator>
  <cp:lastModifiedBy>Jordan Varley</cp:lastModifiedBy>
  <cp:revision>8</cp:revision>
  <dcterms:created xsi:type="dcterms:W3CDTF">2023-06-07T10:51:42Z</dcterms:created>
  <dcterms:modified xsi:type="dcterms:W3CDTF">2023-08-15T15:02:01Z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MediaServiceImageTags">
    <vt:lpwstr/>
  </property>
</Properties>
</file>