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445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8BA55-44DF-460A-A042-1E3A43AD63F0}" v="1" dt="2020-05-06T13:21:10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EA38F-6C24-4533-A7EA-BC55D4CFD92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E0E5-8B75-4870-94AE-127E1A4AE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1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0E751B-C1A2-430B-AEE1-01E11749739A}" type="slidenum">
              <a:rPr lang="en-GB" altLang="en-US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3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85988" y="733425"/>
            <a:ext cx="2508250" cy="3622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4589463"/>
            <a:ext cx="5507037" cy="43481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4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6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8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6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6082"/>
            <a:ext cx="5822950" cy="2115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05/02/15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35AA-8084-4E49-B25F-C4E2C7BD67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860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3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1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9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0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8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5849-3EAD-4877-BE3F-5808EA476AF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8B4C-E758-4B9F-A59D-86480865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7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29B27C4-C26B-4A0D-8450-77EF046FA962}"/>
              </a:ext>
            </a:extLst>
          </p:cNvPr>
          <p:cNvGraphicFramePr>
            <a:graphicFrameLocks noGrp="1"/>
          </p:cNvGraphicFramePr>
          <p:nvPr/>
        </p:nvGraphicFramePr>
        <p:xfrm>
          <a:off x="146304" y="0"/>
          <a:ext cx="6565392" cy="9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5392">
                  <a:extLst>
                    <a:ext uri="{9D8B030D-6E8A-4147-A177-3AD203B41FA5}">
                      <a16:colId xmlns:a16="http://schemas.microsoft.com/office/drawing/2014/main" val="224504163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Thursday - Writing a Letter</a:t>
                      </a:r>
                      <a:endParaRPr lang="en-GB" sz="1600" b="1" u="sng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0559203"/>
                  </a:ext>
                </a:extLst>
              </a:tr>
              <a:tr h="698400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Write a letter saying thank you to a healthcare hero.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1442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Use the outline below to help you.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7094970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l"/>
                      <a:r>
                        <a:rPr lang="en-GB" sz="1200" b="1" u="sng" dirty="0">
                          <a:latin typeface="Century Gothic" panose="020B0502020202020204" pitchFamily="34" charset="0"/>
                        </a:rPr>
                        <a:t>Features often included in letters:</a:t>
                      </a:r>
                    </a:p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395068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51D9C7C6-99DF-450A-B5E3-978AF8642CB8}"/>
              </a:ext>
            </a:extLst>
          </p:cNvPr>
          <p:cNvGrpSpPr/>
          <p:nvPr/>
        </p:nvGrpSpPr>
        <p:grpSpPr>
          <a:xfrm>
            <a:off x="-59506" y="9245715"/>
            <a:ext cx="7443229" cy="689608"/>
            <a:chOff x="-59506" y="9245715"/>
            <a:chExt cx="7443229" cy="689608"/>
          </a:xfrm>
        </p:grpSpPr>
        <p:pic>
          <p:nvPicPr>
            <p:cNvPr id="46" name="Picture 45" descr="A picture containing food, shirt&#10;&#10;Description automatically generated">
              <a:extLst>
                <a:ext uri="{FF2B5EF4-FFF2-40B4-BE49-F238E27FC236}">
                  <a16:creationId xmlns:a16="http://schemas.microsoft.com/office/drawing/2014/main" id="{AFF23852-A65C-49E4-A391-DDC73F8BF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7" y="9245715"/>
              <a:ext cx="1140483" cy="689608"/>
            </a:xfrm>
            <a:prstGeom prst="rect">
              <a:avLst/>
            </a:prstGeom>
          </p:spPr>
        </p:pic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A9162D15-E066-4CE9-B819-FA55DEB45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506" y="9701218"/>
              <a:ext cx="1495876" cy="18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600" b="1" dirty="0">
                  <a:solidFill>
                    <a:srgbClr val="706F6F"/>
                  </a:solidFill>
                  <a:latin typeface="Century Gothic" panose="020B0502020202020204" pitchFamily="34" charset="0"/>
                </a:rPr>
                <a:t>© Classroom Secrets Limited 2020</a:t>
              </a:r>
              <a:endParaRPr lang="en-GB" altLang="en-US" sz="500" b="1" dirty="0">
                <a:solidFill>
                  <a:srgbClr val="706F6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Rectangle 1">
              <a:extLst>
                <a:ext uri="{FF2B5EF4-FFF2-40B4-BE49-F238E27FC236}">
                  <a16:creationId xmlns:a16="http://schemas.microsoft.com/office/drawing/2014/main" id="{AC04476F-FCED-4994-8C3F-2C26B9EA5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23" y="9381344"/>
              <a:ext cx="6858000" cy="498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457181">
                <a:lnSpc>
                  <a:spcPct val="100000"/>
                </a:lnSpc>
                <a:spcAft>
                  <a:spcPct val="0"/>
                </a:spcAft>
                <a:buClrTx/>
                <a:tabLst>
                  <a:tab pos="0" algn="l"/>
                  <a:tab pos="447656" algn="l"/>
                  <a:tab pos="896900" algn="l"/>
                  <a:tab pos="1346143" algn="l"/>
                  <a:tab pos="1795388" algn="l"/>
                  <a:tab pos="2244631" algn="l"/>
                  <a:tab pos="2693875" algn="l"/>
                  <a:tab pos="3143118" algn="l"/>
                  <a:tab pos="3592363" algn="l"/>
                  <a:tab pos="4041606" algn="l"/>
                  <a:tab pos="4490850" algn="l"/>
                  <a:tab pos="4940093" algn="l"/>
                  <a:tab pos="5389337" algn="l"/>
                  <a:tab pos="5838581" algn="l"/>
                  <a:tab pos="6287824" algn="l"/>
                  <a:tab pos="6737068" algn="l"/>
                  <a:tab pos="7186312" algn="l"/>
                  <a:tab pos="7635555" algn="l"/>
                  <a:tab pos="8084799" algn="l"/>
                  <a:tab pos="8534042" algn="l"/>
                  <a:tab pos="8983287" algn="l"/>
                </a:tabLst>
              </a:pPr>
              <a:r>
                <a:rPr lang="en-GB" altLang="en-US" sz="1100" b="1" dirty="0">
                  <a:solidFill>
                    <a:srgbClr val="706F6F"/>
                  </a:solidFill>
                  <a:latin typeface="Century Gothic" panose="020B0502020202020204" pitchFamily="34" charset="0"/>
                </a:rPr>
                <a:t>Visit</a:t>
              </a:r>
              <a:r>
                <a:rPr lang="en-GB" altLang="en-US" sz="1400" b="1" dirty="0">
                  <a:latin typeface="Century Gothic" panose="020B0502020202020204" pitchFamily="34" charset="0"/>
                </a:rPr>
                <a:t> </a:t>
              </a:r>
              <a:r>
                <a:rPr lang="en-GB" altLang="en-US" sz="1400" b="1" dirty="0">
                  <a:solidFill>
                    <a:srgbClr val="1D619C"/>
                  </a:solidFill>
                  <a:latin typeface="Century Gothic" panose="020B0502020202020204" pitchFamily="34" charset="0"/>
                </a:rPr>
                <a:t>kids.classroomsecrets.co.uk </a:t>
              </a:r>
              <a:r>
                <a:rPr lang="en-GB" altLang="en-US" sz="1100" b="1" dirty="0">
                  <a:solidFill>
                    <a:srgbClr val="706F6F"/>
                  </a:solidFill>
                  <a:latin typeface="Century Gothic" panose="020B0502020202020204" pitchFamily="34" charset="0"/>
                </a:rPr>
                <a:t>for online games to support learning.</a:t>
              </a:r>
            </a:p>
            <a:p>
              <a:pPr algn="ctr" defTabSz="457181">
                <a:lnSpc>
                  <a:spcPct val="100000"/>
                </a:lnSpc>
                <a:spcAft>
                  <a:spcPct val="0"/>
                </a:spcAft>
                <a:buClrTx/>
                <a:tabLst>
                  <a:tab pos="0" algn="l"/>
                  <a:tab pos="447656" algn="l"/>
                  <a:tab pos="896900" algn="l"/>
                  <a:tab pos="1346143" algn="l"/>
                  <a:tab pos="1795388" algn="l"/>
                  <a:tab pos="2244631" algn="l"/>
                  <a:tab pos="2693875" algn="l"/>
                  <a:tab pos="3143118" algn="l"/>
                  <a:tab pos="3592363" algn="l"/>
                  <a:tab pos="4041606" algn="l"/>
                  <a:tab pos="4490850" algn="l"/>
                  <a:tab pos="4940093" algn="l"/>
                  <a:tab pos="5389337" algn="l"/>
                  <a:tab pos="5838581" algn="l"/>
                  <a:tab pos="6287824" algn="l"/>
                  <a:tab pos="6737068" algn="l"/>
                  <a:tab pos="7186312" algn="l"/>
                  <a:tab pos="7635555" algn="l"/>
                  <a:tab pos="8084799" algn="l"/>
                  <a:tab pos="8534042" algn="l"/>
                  <a:tab pos="8983287" algn="l"/>
                </a:tabLst>
              </a:pPr>
              <a:endParaRPr lang="en-GB" altLang="en-US" sz="200" b="1" dirty="0">
                <a:solidFill>
                  <a:srgbClr val="F76756"/>
                </a:solidFill>
                <a:latin typeface="Century Gothic" panose="020B0502020202020204" pitchFamily="34" charset="0"/>
              </a:endParaRPr>
            </a:p>
            <a:p>
              <a:pPr algn="ctr" defTabSz="457181">
                <a:lnSpc>
                  <a:spcPct val="100000"/>
                </a:lnSpc>
                <a:spcAft>
                  <a:spcPct val="0"/>
                </a:spcAft>
                <a:buClrTx/>
                <a:tabLst>
                  <a:tab pos="0" algn="l"/>
                  <a:tab pos="447656" algn="l"/>
                  <a:tab pos="896900" algn="l"/>
                  <a:tab pos="1346143" algn="l"/>
                  <a:tab pos="1795388" algn="l"/>
                  <a:tab pos="2244631" algn="l"/>
                  <a:tab pos="2693875" algn="l"/>
                  <a:tab pos="3143118" algn="l"/>
                  <a:tab pos="3592363" algn="l"/>
                  <a:tab pos="4041606" algn="l"/>
                  <a:tab pos="4490850" algn="l"/>
                  <a:tab pos="4940093" algn="l"/>
                  <a:tab pos="5389337" algn="l"/>
                  <a:tab pos="5838581" algn="l"/>
                  <a:tab pos="6287824" algn="l"/>
                  <a:tab pos="6737068" algn="l"/>
                  <a:tab pos="7186312" algn="l"/>
                  <a:tab pos="7635555" algn="l"/>
                  <a:tab pos="8084799" algn="l"/>
                  <a:tab pos="8534042" algn="l"/>
                  <a:tab pos="8983287" algn="l"/>
                </a:tabLst>
              </a:pPr>
              <a:r>
                <a:rPr lang="en-GB" altLang="en-US" sz="1000" b="1" dirty="0">
                  <a:solidFill>
                    <a:srgbClr val="F76756"/>
                  </a:solidFill>
                  <a:latin typeface="Century Gothic" panose="020B0502020202020204" pitchFamily="34" charset="0"/>
                </a:rPr>
                <a:t>Join our        Group: </a:t>
              </a:r>
              <a:r>
                <a:rPr lang="en-GB" altLang="en-US" sz="1000" b="1" dirty="0">
                  <a:solidFill>
                    <a:srgbClr val="00B2CE"/>
                  </a:solidFill>
                  <a:latin typeface="Century Gothic" panose="020B0502020202020204" pitchFamily="34" charset="0"/>
                </a:rPr>
                <a:t>Coronavirus Home Learning Support for Teachers and Parents</a:t>
              </a:r>
              <a:endParaRPr lang="en-GB" altLang="en-US" sz="900" b="1" dirty="0">
                <a:solidFill>
                  <a:srgbClr val="00B2CE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0" name="Picture 49" descr="A picture containing object, kit, drawing&#10;&#10;Description automatically generated">
              <a:extLst>
                <a:ext uri="{FF2B5EF4-FFF2-40B4-BE49-F238E27FC236}">
                  <a16:creationId xmlns:a16="http://schemas.microsoft.com/office/drawing/2014/main" id="{C7FAF47F-AD37-40BE-A36B-B49E7832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548" y="9656909"/>
              <a:ext cx="199599" cy="199599"/>
            </a:xfrm>
            <a:prstGeom prst="rect">
              <a:avLst/>
            </a:prstGeom>
          </p:spPr>
        </p:pic>
      </p:grp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53771749-E0E8-4CCF-A081-4424B0F2F105}"/>
              </a:ext>
            </a:extLst>
          </p:cNvPr>
          <p:cNvGraphicFramePr>
            <a:graphicFrameLocks noGrp="1"/>
          </p:cNvGraphicFramePr>
          <p:nvPr/>
        </p:nvGraphicFramePr>
        <p:xfrm>
          <a:off x="252899" y="3267784"/>
          <a:ext cx="6357503" cy="3348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7503">
                  <a:extLst>
                    <a:ext uri="{9D8B030D-6E8A-4147-A177-3AD203B41FA5}">
                      <a16:colId xmlns:a16="http://schemas.microsoft.com/office/drawing/2014/main" val="2793392290"/>
                    </a:ext>
                  </a:extLst>
                </a:gridCol>
              </a:tblGrid>
              <a:tr h="33484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GB" sz="1200" b="1" u="none" spc="-300" dirty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u="none" spc="-300" dirty="0">
                          <a:latin typeface="Century Gothic" panose="020B0502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4540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96E2E63A-7409-4443-9D4F-7E3C879F1900}"/>
              </a:ext>
            </a:extLst>
          </p:cNvPr>
          <p:cNvGraphicFramePr>
            <a:graphicFrameLocks noGrp="1"/>
          </p:cNvGraphicFramePr>
          <p:nvPr/>
        </p:nvGraphicFramePr>
        <p:xfrm>
          <a:off x="151350" y="7770611"/>
          <a:ext cx="3222715" cy="1273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2715">
                  <a:extLst>
                    <a:ext uri="{9D8B030D-6E8A-4147-A177-3AD203B41FA5}">
                      <a16:colId xmlns:a16="http://schemas.microsoft.com/office/drawing/2014/main" val="4223439614"/>
                    </a:ext>
                  </a:extLst>
                </a:gridCol>
              </a:tblGrid>
              <a:tr h="42463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your address and </a:t>
                      </a:r>
                      <a:r>
                        <a:rPr lang="en-GB" sz="1200" b="1" dirty="0">
                          <a:solidFill>
                            <a:srgbClr val="FF6600"/>
                          </a:solidFill>
                          <a:latin typeface="Century Gothic" panose="020B0502020202020204" pitchFamily="34" charset="0"/>
                        </a:rPr>
                        <a:t>the date</a:t>
                      </a:r>
                      <a:endParaRPr lang="en-GB" sz="1200" b="1" i="1" dirty="0">
                        <a:solidFill>
                          <a:srgbClr val="FF66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980589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 greeting: To, Dear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595550"/>
                  </a:ext>
                </a:extLst>
              </a:tr>
              <a:tr h="42463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polite language but not too chatty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931628"/>
                  </a:ext>
                </a:extLst>
              </a:tr>
            </a:tbl>
          </a:graphicData>
        </a:graphic>
      </p:graphicFrame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040210E-8C1B-42CC-ABEF-72FC9A7354C3}"/>
              </a:ext>
            </a:extLst>
          </p:cNvPr>
          <p:cNvGraphicFramePr>
            <a:graphicFrameLocks noGrp="1"/>
          </p:cNvGraphicFramePr>
          <p:nvPr/>
        </p:nvGraphicFramePr>
        <p:xfrm>
          <a:off x="3636000" y="7573359"/>
          <a:ext cx="2969102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9102">
                  <a:extLst>
                    <a:ext uri="{9D8B030D-6E8A-4147-A177-3AD203B41FA5}">
                      <a16:colId xmlns:a16="http://schemas.microsoft.com/office/drawing/2014/main" val="132187926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an opening sentence saying why you are writing the letter</a:t>
                      </a:r>
                      <a:endParaRPr lang="en-GB" sz="1200" b="1" i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233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paragraphs each with a different focus</a:t>
                      </a:r>
                      <a:endParaRPr lang="en-GB" sz="1200" b="1" i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311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 closing summary sentence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887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rgbClr val="7030A0"/>
                          </a:solidFill>
                          <a:latin typeface="Century Gothic" panose="020B0502020202020204" pitchFamily="34" charset="0"/>
                        </a:rPr>
                        <a:t>a closure: from…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252208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22E0273D-0C48-4005-89C1-C92676D149FA}"/>
              </a:ext>
            </a:extLst>
          </p:cNvPr>
          <p:cNvGraphicFramePr>
            <a:graphicFrameLocks noGrp="1"/>
          </p:cNvGraphicFramePr>
          <p:nvPr/>
        </p:nvGraphicFramePr>
        <p:xfrm>
          <a:off x="4570245" y="596191"/>
          <a:ext cx="2034857" cy="1317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857">
                  <a:extLst>
                    <a:ext uri="{9D8B030D-6E8A-4147-A177-3AD203B41FA5}">
                      <a16:colId xmlns:a16="http://schemas.microsoft.com/office/drawing/2014/main" val="2793392290"/>
                    </a:ext>
                  </a:extLst>
                </a:gridCol>
              </a:tblGrid>
              <a:tr h="1317669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latin typeface="Century Gothic" panose="020B0502020202020204" pitchFamily="34" charset="0"/>
                        </a:rPr>
                        <a:t>Your address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u="none" spc="-300" dirty="0">
                          <a:latin typeface="Century Gothic" panose="020B0502020202020204" pitchFamily="34" charset="0"/>
                        </a:rPr>
                        <a:t>________________________________________________________________________________________________________________________________________________</a:t>
                      </a: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4540"/>
                  </a:ext>
                </a:extLst>
              </a:tr>
            </a:tbl>
          </a:graphicData>
        </a:graphic>
      </p:graphicFrame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6A027868-65FA-4209-BD7D-23CA186240BB}"/>
              </a:ext>
            </a:extLst>
          </p:cNvPr>
          <p:cNvGraphicFramePr>
            <a:graphicFrameLocks noGrp="1"/>
          </p:cNvGraphicFramePr>
          <p:nvPr/>
        </p:nvGraphicFramePr>
        <p:xfrm>
          <a:off x="4570244" y="2005715"/>
          <a:ext cx="2034857" cy="825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857">
                  <a:extLst>
                    <a:ext uri="{9D8B030D-6E8A-4147-A177-3AD203B41FA5}">
                      <a16:colId xmlns:a16="http://schemas.microsoft.com/office/drawing/2014/main" val="2793392290"/>
                    </a:ext>
                  </a:extLst>
                </a:gridCol>
              </a:tblGrid>
              <a:tr h="825028">
                <a:tc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latin typeface="Century Gothic" panose="020B0502020202020204" pitchFamily="34" charset="0"/>
                        </a:rPr>
                        <a:t>Today’s date</a:t>
                      </a:r>
                    </a:p>
                    <a:p>
                      <a:pPr algn="ctr"/>
                      <a:endParaRPr lang="en-GB" sz="1200" b="1" u="sng" dirty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u="none" spc="-300" dirty="0">
                          <a:latin typeface="Century Gothic" panose="020B0502020202020204" pitchFamily="34" charset="0"/>
                        </a:rPr>
                        <a:t>_______________________________________________</a:t>
                      </a:r>
                    </a:p>
                  </a:txBody>
                  <a:tcPr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4540"/>
                  </a:ext>
                </a:extLst>
              </a:tr>
            </a:tbl>
          </a:graphicData>
        </a:graphic>
      </p:graphicFrame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8B361BE7-AFB3-45A1-BAD7-08187F0FD7BE}"/>
              </a:ext>
            </a:extLst>
          </p:cNvPr>
          <p:cNvGraphicFramePr>
            <a:graphicFrameLocks noGrp="1"/>
          </p:cNvGraphicFramePr>
          <p:nvPr/>
        </p:nvGraphicFramePr>
        <p:xfrm>
          <a:off x="252899" y="2364153"/>
          <a:ext cx="3503938" cy="825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938">
                  <a:extLst>
                    <a:ext uri="{9D8B030D-6E8A-4147-A177-3AD203B41FA5}">
                      <a16:colId xmlns:a16="http://schemas.microsoft.com/office/drawing/2014/main" val="2793392290"/>
                    </a:ext>
                  </a:extLst>
                </a:gridCol>
              </a:tblGrid>
              <a:tr h="825028">
                <a:tc>
                  <a:txBody>
                    <a:bodyPr/>
                    <a:lstStyle/>
                    <a:p>
                      <a:pPr algn="l"/>
                      <a:r>
                        <a:rPr lang="en-GB" sz="1200" b="1" u="sng" dirty="0">
                          <a:latin typeface="Century Gothic" panose="020B0502020202020204" pitchFamily="34" charset="0"/>
                        </a:rPr>
                        <a:t>Greeting</a:t>
                      </a:r>
                    </a:p>
                    <a:p>
                      <a:pPr algn="ctr"/>
                      <a:endParaRPr lang="en-GB" sz="1200" b="1" u="sng" dirty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u="none" spc="-300" dirty="0">
                          <a:latin typeface="Century Gothic" panose="020B0502020202020204" pitchFamily="34" charset="0"/>
                        </a:rPr>
                        <a:t>______________________________________________________________________________________</a:t>
                      </a: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4540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19D0377B-4976-4601-A114-BC23A4E38C22}"/>
              </a:ext>
            </a:extLst>
          </p:cNvPr>
          <p:cNvGraphicFramePr>
            <a:graphicFrameLocks noGrp="1"/>
          </p:cNvGraphicFramePr>
          <p:nvPr/>
        </p:nvGraphicFramePr>
        <p:xfrm>
          <a:off x="1884031" y="6732942"/>
          <a:ext cx="3503938" cy="639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938">
                  <a:extLst>
                    <a:ext uri="{9D8B030D-6E8A-4147-A177-3AD203B41FA5}">
                      <a16:colId xmlns:a16="http://schemas.microsoft.com/office/drawing/2014/main" val="2793392290"/>
                    </a:ext>
                  </a:extLst>
                </a:gridCol>
              </a:tblGrid>
              <a:tr h="639206">
                <a:tc>
                  <a:txBody>
                    <a:bodyPr/>
                    <a:lstStyle/>
                    <a:p>
                      <a:pPr algn="l"/>
                      <a:r>
                        <a:rPr lang="en-GB" sz="1200" b="1" u="sng" dirty="0">
                          <a:latin typeface="Century Gothic" panose="020B0502020202020204" pitchFamily="34" charset="0"/>
                        </a:rPr>
                        <a:t>Closure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u="none" spc="-300" dirty="0">
                          <a:latin typeface="Century Gothic" panose="020B0502020202020204" pitchFamily="34" charset="0"/>
                        </a:rPr>
                        <a:t>______________________________________________________________________________________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4540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oy, table, many, food&#10;&#10;Description automatically generated">
            <a:extLst>
              <a:ext uri="{FF2B5EF4-FFF2-40B4-BE49-F238E27FC236}">
                <a16:creationId xmlns:a16="http://schemas.microsoft.com/office/drawing/2014/main" id="{C11CD708-2F83-4DAD-9C24-1165B3057B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41235" r="61550" b="38739"/>
          <a:stretch/>
        </p:blipFill>
        <p:spPr>
          <a:xfrm>
            <a:off x="1265989" y="975058"/>
            <a:ext cx="1477757" cy="13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4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879A71-CADB-4DB0-9503-B141C5F385E1}"/>
</file>

<file path=customXml/itemProps2.xml><?xml version="1.0" encoding="utf-8"?>
<ds:datastoreItem xmlns:ds="http://schemas.openxmlformats.org/officeDocument/2006/customXml" ds:itemID="{5C72FD7E-6ECC-4508-8D80-E4815780AC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C55BE-A86A-4015-8ED4-33402701379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116</Words>
  <Application>Microsoft Office PowerPoint</Application>
  <PresentationFormat>A4 Paper (210x297 mm)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5 - Thursday - Writing a Letter</dc:title>
  <dc:creator>Emily Rigby</dc:creator>
  <cp:lastModifiedBy>Emily Rigby</cp:lastModifiedBy>
  <cp:revision>1</cp:revision>
  <dcterms:created xsi:type="dcterms:W3CDTF">2020-05-06T13:19:10Z</dcterms:created>
  <dcterms:modified xsi:type="dcterms:W3CDTF">2020-05-06T13:21:17Z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