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0"/>
  </p:notesMasterIdLst>
  <p:sldIdLst>
    <p:sldId id="257" r:id="rId5"/>
    <p:sldId id="256" r:id="rId6"/>
    <p:sldId id="259" r:id="rId7"/>
    <p:sldId id="265" r:id="rId8"/>
    <p:sldId id="284" r:id="rId9"/>
    <p:sldId id="260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1" r:id="rId24"/>
    <p:sldId id="264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oppins Medium" panose="00000600000000000000" pitchFamily="2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EA"/>
    <a:srgbClr val="F76756"/>
    <a:srgbClr val="F26D5E"/>
    <a:srgbClr val="000000"/>
    <a:srgbClr val="FF2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66F53-3642-4459-BBDD-7036E9909888}" v="1" dt="2023-08-16T10:50:15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Varley" userId="b1c9d41b-6811-4c05-8f4d-a52a8d10f4ff" providerId="ADAL" clId="{BCF66F53-3642-4459-BBDD-7036E9909888}"/>
    <pc:docChg chg="custSel modSld">
      <pc:chgData name="Jordan Varley" userId="b1c9d41b-6811-4c05-8f4d-a52a8d10f4ff" providerId="ADAL" clId="{BCF66F53-3642-4459-BBDD-7036E9909888}" dt="2023-08-16T10:50:26.564" v="3" actId="732"/>
      <pc:docMkLst>
        <pc:docMk/>
      </pc:docMkLst>
      <pc:sldChg chg="addSp delSp modSp mod">
        <pc:chgData name="Jordan Varley" userId="b1c9d41b-6811-4c05-8f4d-a52a8d10f4ff" providerId="ADAL" clId="{BCF66F53-3642-4459-BBDD-7036E9909888}" dt="2023-08-16T10:50:26.564" v="3" actId="732"/>
        <pc:sldMkLst>
          <pc:docMk/>
          <pc:sldMk cId="3715524450" sldId="257"/>
        </pc:sldMkLst>
        <pc:spChg chg="del">
          <ac:chgData name="Jordan Varley" userId="b1c9d41b-6811-4c05-8f4d-a52a8d10f4ff" providerId="ADAL" clId="{BCF66F53-3642-4459-BBDD-7036E9909888}" dt="2023-08-16T10:50:20.661" v="2" actId="478"/>
          <ac:spMkLst>
            <pc:docMk/>
            <pc:sldMk cId="3715524450" sldId="257"/>
            <ac:spMk id="7" creationId="{B09A0DBE-6757-180C-FEFE-2D54AE4D4528}"/>
          </ac:spMkLst>
        </pc:spChg>
        <pc:picChg chg="add mod modCrop">
          <ac:chgData name="Jordan Varley" userId="b1c9d41b-6811-4c05-8f4d-a52a8d10f4ff" providerId="ADAL" clId="{BCF66F53-3642-4459-BBDD-7036E9909888}" dt="2023-08-16T10:50:26.564" v="3" actId="732"/>
          <ac:picMkLst>
            <pc:docMk/>
            <pc:sldMk cId="3715524450" sldId="257"/>
            <ac:picMk id="2" creationId="{A9E7E0EA-78EB-A5A0-05EC-43FD444F88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6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5" y="1012032"/>
            <a:ext cx="2215662" cy="756138"/>
          </a:xfrm>
          <a:prstGeom prst="rect">
            <a:avLst/>
          </a:prstGeom>
          <a:solidFill>
            <a:srgbClr val="FF2E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846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6776B1-2F5D-77C1-D814-CAEC3E4210AB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26140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C5451FB-1CED-BF55-CD0C-377FB818CF95}"/>
              </a:ext>
            </a:extLst>
          </p:cNvPr>
          <p:cNvSpPr txBox="1">
            <a:spLocks/>
          </p:cNvSpPr>
          <p:nvPr/>
        </p:nvSpPr>
        <p:spPr>
          <a:xfrm>
            <a:off x="553913" y="3295094"/>
            <a:ext cx="107280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4A7ED-7216-D833-3217-E8B27631924A}"/>
              </a:ext>
            </a:extLst>
          </p:cNvPr>
          <p:cNvSpPr txBox="1"/>
          <p:nvPr/>
        </p:nvSpPr>
        <p:spPr>
          <a:xfrm>
            <a:off x="459574" y="1169375"/>
            <a:ext cx="776654" cy="463481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2E30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Y4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2E30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7E0EA-78EB-A5A0-05EC-43FD444F8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5"/>
          <a:stretch/>
        </p:blipFill>
        <p:spPr>
          <a:xfrm>
            <a:off x="298938" y="1451645"/>
            <a:ext cx="1036906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788DB-BA55-1437-DCA1-24DBAF32E25A}"/>
              </a:ext>
            </a:extLst>
          </p:cNvPr>
          <p:cNvSpPr txBox="1">
            <a:spLocks noChangeAspect="1"/>
          </p:cNvSpPr>
          <p:nvPr/>
        </p:nvSpPr>
        <p:spPr>
          <a:xfrm>
            <a:off x="5700000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FACEDD-4B9B-915C-7756-6FF8882DAAF2}"/>
              </a:ext>
            </a:extLst>
          </p:cNvPr>
          <p:cNvSpPr txBox="1">
            <a:spLocks noChangeAspect="1"/>
          </p:cNvSpPr>
          <p:nvPr/>
        </p:nvSpPr>
        <p:spPr>
          <a:xfrm>
            <a:off x="1121305" y="1994051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B8EE58-FA83-4B59-6957-BC17E2AB8EE9}"/>
              </a:ext>
            </a:extLst>
          </p:cNvPr>
          <p:cNvSpPr txBox="1">
            <a:spLocks noChangeAspect="1"/>
          </p:cNvSpPr>
          <p:nvPr/>
        </p:nvSpPr>
        <p:spPr>
          <a:xfrm>
            <a:off x="2037044" y="1994051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032CF4-79EA-A8D3-25C4-18B7B91A105D}"/>
              </a:ext>
            </a:extLst>
          </p:cNvPr>
          <p:cNvSpPr txBox="1">
            <a:spLocks noChangeAspect="1"/>
          </p:cNvSpPr>
          <p:nvPr/>
        </p:nvSpPr>
        <p:spPr>
          <a:xfrm>
            <a:off x="4784261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6FF4AA-391F-02E9-FE88-16F6A722A9F2}"/>
              </a:ext>
            </a:extLst>
          </p:cNvPr>
          <p:cNvSpPr txBox="1">
            <a:spLocks noChangeAspect="1"/>
          </p:cNvSpPr>
          <p:nvPr/>
        </p:nvSpPr>
        <p:spPr>
          <a:xfrm>
            <a:off x="3868522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6D5A5A-6448-C709-C4D1-2FBDFDF5912F}"/>
              </a:ext>
            </a:extLst>
          </p:cNvPr>
          <p:cNvSpPr txBox="1">
            <a:spLocks noChangeAspect="1"/>
          </p:cNvSpPr>
          <p:nvPr/>
        </p:nvSpPr>
        <p:spPr>
          <a:xfrm>
            <a:off x="2952783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5D7FE6-06B5-55DF-EFC0-DDDE6EA8331C}"/>
              </a:ext>
            </a:extLst>
          </p:cNvPr>
          <p:cNvSpPr txBox="1">
            <a:spLocks noChangeAspect="1"/>
          </p:cNvSpPr>
          <p:nvPr/>
        </p:nvSpPr>
        <p:spPr>
          <a:xfrm>
            <a:off x="9362956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8B60A1-33DE-27FF-5DB4-B4CDF91738B9}"/>
              </a:ext>
            </a:extLst>
          </p:cNvPr>
          <p:cNvSpPr txBox="1">
            <a:spLocks noChangeAspect="1"/>
          </p:cNvSpPr>
          <p:nvPr/>
        </p:nvSpPr>
        <p:spPr>
          <a:xfrm>
            <a:off x="8447217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1F12F5-068F-A73A-E159-1DC838833ACD}"/>
              </a:ext>
            </a:extLst>
          </p:cNvPr>
          <p:cNvSpPr txBox="1">
            <a:spLocks noChangeAspect="1"/>
          </p:cNvSpPr>
          <p:nvPr/>
        </p:nvSpPr>
        <p:spPr>
          <a:xfrm>
            <a:off x="7531478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837992-13DD-6DFC-0596-0ED424337F9D}"/>
              </a:ext>
            </a:extLst>
          </p:cNvPr>
          <p:cNvSpPr txBox="1">
            <a:spLocks noChangeAspect="1"/>
          </p:cNvSpPr>
          <p:nvPr/>
        </p:nvSpPr>
        <p:spPr>
          <a:xfrm>
            <a:off x="6615739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75432D-96E6-3299-C57D-892D9D4BED18}"/>
              </a:ext>
            </a:extLst>
          </p:cNvPr>
          <p:cNvSpPr txBox="1">
            <a:spLocks noChangeAspect="1"/>
          </p:cNvSpPr>
          <p:nvPr/>
        </p:nvSpPr>
        <p:spPr>
          <a:xfrm>
            <a:off x="10278696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FEA46-3B3B-1C88-7862-4C45690C3E4F}"/>
              </a:ext>
            </a:extLst>
          </p:cNvPr>
          <p:cNvSpPr txBox="1">
            <a:spLocks noChangeAspect="1"/>
          </p:cNvSpPr>
          <p:nvPr/>
        </p:nvSpPr>
        <p:spPr>
          <a:xfrm>
            <a:off x="2520297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58C837-1D80-5A0A-C94F-DC74DDA6BD85}"/>
              </a:ext>
            </a:extLst>
          </p:cNvPr>
          <p:cNvSpPr txBox="1">
            <a:spLocks noChangeAspect="1"/>
          </p:cNvSpPr>
          <p:nvPr/>
        </p:nvSpPr>
        <p:spPr>
          <a:xfrm>
            <a:off x="3580198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BC6B79-D40A-1F68-4C8D-55FC89134D9B}"/>
              </a:ext>
            </a:extLst>
          </p:cNvPr>
          <p:cNvSpPr txBox="1">
            <a:spLocks noChangeAspect="1"/>
          </p:cNvSpPr>
          <p:nvPr/>
        </p:nvSpPr>
        <p:spPr>
          <a:xfrm>
            <a:off x="4640099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3B1690-06F7-2684-0B53-66D6AD176BC6}"/>
              </a:ext>
            </a:extLst>
          </p:cNvPr>
          <p:cNvSpPr txBox="1">
            <a:spLocks noChangeAspect="1"/>
          </p:cNvSpPr>
          <p:nvPr/>
        </p:nvSpPr>
        <p:spPr>
          <a:xfrm>
            <a:off x="5700000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A0A3A2-0751-CBD0-F78F-16C3F3574BB9}"/>
              </a:ext>
            </a:extLst>
          </p:cNvPr>
          <p:cNvSpPr txBox="1">
            <a:spLocks noChangeAspect="1"/>
          </p:cNvSpPr>
          <p:nvPr/>
        </p:nvSpPr>
        <p:spPr>
          <a:xfrm>
            <a:off x="6759901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502C7E-11C9-565F-ACBD-00E1BEFF2297}"/>
              </a:ext>
            </a:extLst>
          </p:cNvPr>
          <p:cNvSpPr txBox="1">
            <a:spLocks noChangeAspect="1"/>
          </p:cNvSpPr>
          <p:nvPr/>
        </p:nvSpPr>
        <p:spPr>
          <a:xfrm>
            <a:off x="7819802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2BA832-6A28-BD98-4BD4-2B419528BD70}"/>
              </a:ext>
            </a:extLst>
          </p:cNvPr>
          <p:cNvSpPr txBox="1">
            <a:spLocks noChangeAspect="1"/>
          </p:cNvSpPr>
          <p:nvPr/>
        </p:nvSpPr>
        <p:spPr>
          <a:xfrm>
            <a:off x="8879704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FCB37-724E-FE19-CD7C-DB113F69056A}"/>
              </a:ext>
            </a:extLst>
          </p:cNvPr>
          <p:cNvSpPr txBox="1"/>
          <p:nvPr/>
        </p:nvSpPr>
        <p:spPr>
          <a:xfrm>
            <a:off x="8094784" y="5357375"/>
            <a:ext cx="2966748" cy="369332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Follow up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9B419-185B-B7EB-2698-586A54DCE566}"/>
              </a:ext>
            </a:extLst>
          </p:cNvPr>
          <p:cNvSpPr txBox="1"/>
          <p:nvPr/>
        </p:nvSpPr>
        <p:spPr>
          <a:xfrm>
            <a:off x="8094784" y="5738462"/>
            <a:ext cx="2966748" cy="741235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number is shown by the place value counters?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E5372-5BA2-69D4-A81C-2C64872010E9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represent numbers using place value counters in the same way.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Start by counting the 100s, 10s then 1s.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988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788DB-BA55-1437-DCA1-24DBAF32E25A}"/>
              </a:ext>
            </a:extLst>
          </p:cNvPr>
          <p:cNvSpPr txBox="1">
            <a:spLocks noChangeAspect="1"/>
          </p:cNvSpPr>
          <p:nvPr/>
        </p:nvSpPr>
        <p:spPr>
          <a:xfrm>
            <a:off x="5700000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FACEDD-4B9B-915C-7756-6FF8882DAAF2}"/>
              </a:ext>
            </a:extLst>
          </p:cNvPr>
          <p:cNvSpPr txBox="1">
            <a:spLocks noChangeAspect="1"/>
          </p:cNvSpPr>
          <p:nvPr/>
        </p:nvSpPr>
        <p:spPr>
          <a:xfrm>
            <a:off x="1121305" y="1994051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B8EE58-FA83-4B59-6957-BC17E2AB8EE9}"/>
              </a:ext>
            </a:extLst>
          </p:cNvPr>
          <p:cNvSpPr txBox="1">
            <a:spLocks noChangeAspect="1"/>
          </p:cNvSpPr>
          <p:nvPr/>
        </p:nvSpPr>
        <p:spPr>
          <a:xfrm>
            <a:off x="2037044" y="1994051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032CF4-79EA-A8D3-25C4-18B7B91A105D}"/>
              </a:ext>
            </a:extLst>
          </p:cNvPr>
          <p:cNvSpPr txBox="1">
            <a:spLocks noChangeAspect="1"/>
          </p:cNvSpPr>
          <p:nvPr/>
        </p:nvSpPr>
        <p:spPr>
          <a:xfrm>
            <a:off x="4784261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6FF4AA-391F-02E9-FE88-16F6A722A9F2}"/>
              </a:ext>
            </a:extLst>
          </p:cNvPr>
          <p:cNvSpPr txBox="1">
            <a:spLocks noChangeAspect="1"/>
          </p:cNvSpPr>
          <p:nvPr/>
        </p:nvSpPr>
        <p:spPr>
          <a:xfrm>
            <a:off x="3868522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6D5A5A-6448-C709-C4D1-2FBDFDF5912F}"/>
              </a:ext>
            </a:extLst>
          </p:cNvPr>
          <p:cNvSpPr txBox="1">
            <a:spLocks noChangeAspect="1"/>
          </p:cNvSpPr>
          <p:nvPr/>
        </p:nvSpPr>
        <p:spPr>
          <a:xfrm>
            <a:off x="2952783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5D7FE6-06B5-55DF-EFC0-DDDE6EA8331C}"/>
              </a:ext>
            </a:extLst>
          </p:cNvPr>
          <p:cNvSpPr txBox="1">
            <a:spLocks noChangeAspect="1"/>
          </p:cNvSpPr>
          <p:nvPr/>
        </p:nvSpPr>
        <p:spPr>
          <a:xfrm>
            <a:off x="9362956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8B60A1-33DE-27FF-5DB4-B4CDF91738B9}"/>
              </a:ext>
            </a:extLst>
          </p:cNvPr>
          <p:cNvSpPr txBox="1">
            <a:spLocks noChangeAspect="1"/>
          </p:cNvSpPr>
          <p:nvPr/>
        </p:nvSpPr>
        <p:spPr>
          <a:xfrm>
            <a:off x="8447217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1F12F5-068F-A73A-E159-1DC838833ACD}"/>
              </a:ext>
            </a:extLst>
          </p:cNvPr>
          <p:cNvSpPr txBox="1">
            <a:spLocks noChangeAspect="1"/>
          </p:cNvSpPr>
          <p:nvPr/>
        </p:nvSpPr>
        <p:spPr>
          <a:xfrm>
            <a:off x="7531478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837992-13DD-6DFC-0596-0ED424337F9D}"/>
              </a:ext>
            </a:extLst>
          </p:cNvPr>
          <p:cNvSpPr txBox="1">
            <a:spLocks noChangeAspect="1"/>
          </p:cNvSpPr>
          <p:nvPr/>
        </p:nvSpPr>
        <p:spPr>
          <a:xfrm>
            <a:off x="6615739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75432D-96E6-3299-C57D-892D9D4BED18}"/>
              </a:ext>
            </a:extLst>
          </p:cNvPr>
          <p:cNvSpPr txBox="1">
            <a:spLocks noChangeAspect="1"/>
          </p:cNvSpPr>
          <p:nvPr/>
        </p:nvSpPr>
        <p:spPr>
          <a:xfrm>
            <a:off x="10278696" y="1994051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FEA46-3B3B-1C88-7862-4C45690C3E4F}"/>
              </a:ext>
            </a:extLst>
          </p:cNvPr>
          <p:cNvSpPr txBox="1">
            <a:spLocks noChangeAspect="1"/>
          </p:cNvSpPr>
          <p:nvPr/>
        </p:nvSpPr>
        <p:spPr>
          <a:xfrm>
            <a:off x="2520297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58C837-1D80-5A0A-C94F-DC74DDA6BD85}"/>
              </a:ext>
            </a:extLst>
          </p:cNvPr>
          <p:cNvSpPr txBox="1">
            <a:spLocks noChangeAspect="1"/>
          </p:cNvSpPr>
          <p:nvPr/>
        </p:nvSpPr>
        <p:spPr>
          <a:xfrm>
            <a:off x="3580198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BC6B79-D40A-1F68-4C8D-55FC89134D9B}"/>
              </a:ext>
            </a:extLst>
          </p:cNvPr>
          <p:cNvSpPr txBox="1">
            <a:spLocks noChangeAspect="1"/>
          </p:cNvSpPr>
          <p:nvPr/>
        </p:nvSpPr>
        <p:spPr>
          <a:xfrm>
            <a:off x="4640099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3B1690-06F7-2684-0B53-66D6AD176BC6}"/>
              </a:ext>
            </a:extLst>
          </p:cNvPr>
          <p:cNvSpPr txBox="1">
            <a:spLocks noChangeAspect="1"/>
          </p:cNvSpPr>
          <p:nvPr/>
        </p:nvSpPr>
        <p:spPr>
          <a:xfrm>
            <a:off x="5700000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A0A3A2-0751-CBD0-F78F-16C3F3574BB9}"/>
              </a:ext>
            </a:extLst>
          </p:cNvPr>
          <p:cNvSpPr txBox="1">
            <a:spLocks noChangeAspect="1"/>
          </p:cNvSpPr>
          <p:nvPr/>
        </p:nvSpPr>
        <p:spPr>
          <a:xfrm>
            <a:off x="6759901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502C7E-11C9-565F-ACBD-00E1BEFF2297}"/>
              </a:ext>
            </a:extLst>
          </p:cNvPr>
          <p:cNvSpPr txBox="1">
            <a:spLocks noChangeAspect="1"/>
          </p:cNvSpPr>
          <p:nvPr/>
        </p:nvSpPr>
        <p:spPr>
          <a:xfrm>
            <a:off x="7819802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2BA832-6A28-BD98-4BD4-2B419528BD70}"/>
              </a:ext>
            </a:extLst>
          </p:cNvPr>
          <p:cNvSpPr txBox="1">
            <a:spLocks noChangeAspect="1"/>
          </p:cNvSpPr>
          <p:nvPr/>
        </p:nvSpPr>
        <p:spPr>
          <a:xfrm>
            <a:off x="8879704" y="294266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64D18-7EEB-DF59-01C2-35F6C21A16ED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297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264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386DE-C4D1-60A9-12AF-EB5A3F630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A55331-367A-2647-78B4-58505A29338C}"/>
              </a:ext>
            </a:extLst>
          </p:cNvPr>
          <p:cNvSpPr txBox="1"/>
          <p:nvPr/>
        </p:nvSpPr>
        <p:spPr>
          <a:xfrm>
            <a:off x="8094784" y="5357375"/>
            <a:ext cx="2966748" cy="369332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Follow up question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250086-0058-9561-8E91-554BAA6471A6}"/>
              </a:ext>
            </a:extLst>
          </p:cNvPr>
          <p:cNvSpPr txBox="1"/>
          <p:nvPr/>
        </p:nvSpPr>
        <p:spPr>
          <a:xfrm>
            <a:off x="8094784" y="5738462"/>
            <a:ext cx="2966748" cy="741235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number is shown by the Base 10?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FDE1E-D396-CFD0-6181-CC4ADB4BB9A5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 this representation there are no tens, and this means that zero will need to be used as a place holder.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311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6C242-4B02-B75C-3F27-5B0C9F2C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6AEFA-B39A-874A-6CEF-6437EB481E4D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408. There are zero tens, and we must represent it with ‘0’ otherwise we would be writing 48.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54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6B67C-602A-FDFF-E30A-C02888095E78}"/>
              </a:ext>
            </a:extLst>
          </p:cNvPr>
          <p:cNvSpPr txBox="1">
            <a:spLocks noChangeAspect="1"/>
          </p:cNvSpPr>
          <p:nvPr/>
        </p:nvSpPr>
        <p:spPr>
          <a:xfrm>
            <a:off x="5466348" y="3178669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E6391-297D-9DB4-B041-3781FC9479A4}"/>
              </a:ext>
            </a:extLst>
          </p:cNvPr>
          <p:cNvSpPr txBox="1">
            <a:spLocks noChangeAspect="1"/>
          </p:cNvSpPr>
          <p:nvPr/>
        </p:nvSpPr>
        <p:spPr>
          <a:xfrm>
            <a:off x="3178705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5A7130-E397-81DF-BD11-49216E907C83}"/>
              </a:ext>
            </a:extLst>
          </p:cNvPr>
          <p:cNvSpPr txBox="1">
            <a:spLocks noChangeAspect="1"/>
          </p:cNvSpPr>
          <p:nvPr/>
        </p:nvSpPr>
        <p:spPr>
          <a:xfrm>
            <a:off x="4703801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DA4FE-BD63-F3E6-E816-CD0F189E58A4}"/>
              </a:ext>
            </a:extLst>
          </p:cNvPr>
          <p:cNvSpPr txBox="1">
            <a:spLocks noChangeAspect="1"/>
          </p:cNvSpPr>
          <p:nvPr/>
        </p:nvSpPr>
        <p:spPr>
          <a:xfrm>
            <a:off x="6228897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C07D23-1B7B-8FCC-85B9-EF58EE87CE02}"/>
              </a:ext>
            </a:extLst>
          </p:cNvPr>
          <p:cNvSpPr txBox="1">
            <a:spLocks noChangeAspect="1"/>
          </p:cNvSpPr>
          <p:nvPr/>
        </p:nvSpPr>
        <p:spPr>
          <a:xfrm>
            <a:off x="7753992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A9B55B-4DA6-4555-AEEE-95E0E55E475B}"/>
              </a:ext>
            </a:extLst>
          </p:cNvPr>
          <p:cNvSpPr txBox="1">
            <a:spLocks noChangeAspect="1"/>
          </p:cNvSpPr>
          <p:nvPr/>
        </p:nvSpPr>
        <p:spPr>
          <a:xfrm>
            <a:off x="7227885" y="43179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6ACB59-4CAA-D7C5-F7D1-B80E5D491968}"/>
              </a:ext>
            </a:extLst>
          </p:cNvPr>
          <p:cNvSpPr txBox="1">
            <a:spLocks noChangeAspect="1"/>
          </p:cNvSpPr>
          <p:nvPr/>
        </p:nvSpPr>
        <p:spPr>
          <a:xfrm>
            <a:off x="3805260" y="43179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82590D-AB4C-4361-6A31-11100715F339}"/>
              </a:ext>
            </a:extLst>
          </p:cNvPr>
          <p:cNvSpPr txBox="1">
            <a:spLocks noChangeAspect="1"/>
          </p:cNvSpPr>
          <p:nvPr/>
        </p:nvSpPr>
        <p:spPr>
          <a:xfrm>
            <a:off x="5516572" y="43179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7D4FA-17CA-E529-142F-6201499E1CB5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number is represented by the place value counters below?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507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6B67C-602A-FDFF-E30A-C02888095E78}"/>
              </a:ext>
            </a:extLst>
          </p:cNvPr>
          <p:cNvSpPr txBox="1">
            <a:spLocks noChangeAspect="1"/>
          </p:cNvSpPr>
          <p:nvPr/>
        </p:nvSpPr>
        <p:spPr>
          <a:xfrm>
            <a:off x="5466348" y="3178669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E6391-297D-9DB4-B041-3781FC9479A4}"/>
              </a:ext>
            </a:extLst>
          </p:cNvPr>
          <p:cNvSpPr txBox="1">
            <a:spLocks noChangeAspect="1"/>
          </p:cNvSpPr>
          <p:nvPr/>
        </p:nvSpPr>
        <p:spPr>
          <a:xfrm>
            <a:off x="3178705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5A7130-E397-81DF-BD11-49216E907C83}"/>
              </a:ext>
            </a:extLst>
          </p:cNvPr>
          <p:cNvSpPr txBox="1">
            <a:spLocks noChangeAspect="1"/>
          </p:cNvSpPr>
          <p:nvPr/>
        </p:nvSpPr>
        <p:spPr>
          <a:xfrm>
            <a:off x="4703801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DA4FE-BD63-F3E6-E816-CD0F189E58A4}"/>
              </a:ext>
            </a:extLst>
          </p:cNvPr>
          <p:cNvSpPr txBox="1">
            <a:spLocks noChangeAspect="1"/>
          </p:cNvSpPr>
          <p:nvPr/>
        </p:nvSpPr>
        <p:spPr>
          <a:xfrm>
            <a:off x="6228897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C07D23-1B7B-8FCC-85B9-EF58EE87CE02}"/>
              </a:ext>
            </a:extLst>
          </p:cNvPr>
          <p:cNvSpPr txBox="1">
            <a:spLocks noChangeAspect="1"/>
          </p:cNvSpPr>
          <p:nvPr/>
        </p:nvSpPr>
        <p:spPr>
          <a:xfrm>
            <a:off x="7753992" y="2039338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A9B55B-4DA6-4555-AEEE-95E0E55E475B}"/>
              </a:ext>
            </a:extLst>
          </p:cNvPr>
          <p:cNvSpPr txBox="1">
            <a:spLocks noChangeAspect="1"/>
          </p:cNvSpPr>
          <p:nvPr/>
        </p:nvSpPr>
        <p:spPr>
          <a:xfrm>
            <a:off x="7227885" y="43179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6ACB59-4CAA-D7C5-F7D1-B80E5D491968}"/>
              </a:ext>
            </a:extLst>
          </p:cNvPr>
          <p:cNvSpPr txBox="1">
            <a:spLocks noChangeAspect="1"/>
          </p:cNvSpPr>
          <p:nvPr/>
        </p:nvSpPr>
        <p:spPr>
          <a:xfrm>
            <a:off x="3805260" y="43179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82590D-AB4C-4361-6A31-11100715F339}"/>
              </a:ext>
            </a:extLst>
          </p:cNvPr>
          <p:cNvSpPr txBox="1">
            <a:spLocks noChangeAspect="1"/>
          </p:cNvSpPr>
          <p:nvPr/>
        </p:nvSpPr>
        <p:spPr>
          <a:xfrm>
            <a:off x="5516572" y="43179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27CA5-93F1-4853-F3B1-D0EF1C2C8DAB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710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664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9EB9C-B724-7103-C8AD-2EF037959EF9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Represent the number five hundred and thirty-one using Base 10.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85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7ED611-E3BC-CA42-8559-EC4FC4A5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FC49A-FAFD-1765-6229-78CD6CB2846B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Represent the number five hundred and thirty-one using Base 10.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476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1A425-CF35-9C62-C201-94DD9AF3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33907F3-0780-C48E-BD00-2A9956888C49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2088085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BF347E-3F5B-DD46-E152-697773F12F7E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2088085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6EF437-E142-D16B-3E89-6E436300E447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3782940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A0F359-D51B-4534-69D3-6873CC3C3F14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2935512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535309-0DB4-D5FE-BAB9-1525DB8BE5D1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378294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E3ACC1-2771-5BFE-5086-AFDCE97AB919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2088085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D057F3E-0114-BB3B-CBCF-5A764E8FA95F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2935512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5FB949-FC62-E473-17C8-08644EFFCC44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2935512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F1E9805-E0A7-1603-8A52-BCC4CFF9FFDD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3782940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F22DC2-E1BC-BD0A-6040-E4981A66A7B8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4630368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718AB3-9E70-BEBD-3927-C1295C162403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4630368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AA81BA2-DDB5-1F69-905A-64AE930BA31C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4630368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F575F3-F8FB-1D32-6E60-8432D8F06069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5477795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B25E5EB-E5DE-66BB-9725-2AC27FF291FD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5477795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869FF43-8983-5DFC-5B0B-F981244AF77B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5477795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E625282-AF5B-9A17-EE47-6890D6B6181F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25117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E4937D6-3E16-94A2-8856-8788372BA563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25117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131B8ED-1C7B-8037-D63C-4FE7EB0F255B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4206654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89B6E0-8A47-AB41-A0A5-A5A633A6C50C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3359226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57EEE7E-6A5E-9C44-2C7F-9BD558202633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4206654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8389667-C941-4B68-19D5-EB203782A843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25117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AF047E4-933F-D338-3F3E-0CA19B74AEDC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3359226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07C698D-47A3-0573-A9F8-A108231C1355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3359226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A54BE7F-84BA-6830-8FA7-6DC3244C610C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5054082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427C777-F6C5-85F2-373C-18067B6EE052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5054082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754BEBF-024A-52DF-44B4-688916AF8F1E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5054082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73F2E1E-F465-6075-C7D2-CECF13EE27FF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4206654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75219-AEDE-24A3-5F78-826255F4D0FB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Circle the representation that shows 345.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37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FAEC34-FD8E-410F-3030-AF931AB2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33907F3-0780-C48E-BD00-2A9956888C49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2088085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BF347E-3F5B-DD46-E152-697773F12F7E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2088085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6EF437-E142-D16B-3E89-6E436300E447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3782940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A0F359-D51B-4534-69D3-6873CC3C3F14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2935512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535309-0DB4-D5FE-BAB9-1525DB8BE5D1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3782940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E3ACC1-2771-5BFE-5086-AFDCE97AB919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2088085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D057F3E-0114-BB3B-CBCF-5A764E8FA95F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2935512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75FB949-FC62-E473-17C8-08644EFFCC44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2935512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F1E9805-E0A7-1603-8A52-BCC4CFF9FFDD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3782940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F22DC2-E1BC-BD0A-6040-E4981A66A7B8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4630368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0718AB3-9E70-BEBD-3927-C1295C162403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4630368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AA81BA2-DDB5-1F69-905A-64AE930BA31C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4630368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BF575F3-F8FB-1D32-6E60-8432D8F06069}"/>
              </a:ext>
            </a:extLst>
          </p:cNvPr>
          <p:cNvSpPr txBox="1">
            <a:spLocks noChangeAspect="1"/>
          </p:cNvSpPr>
          <p:nvPr/>
        </p:nvSpPr>
        <p:spPr>
          <a:xfrm>
            <a:off x="4485563" y="5477795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B25E5EB-E5DE-66BB-9725-2AC27FF291FD}"/>
              </a:ext>
            </a:extLst>
          </p:cNvPr>
          <p:cNvSpPr txBox="1">
            <a:spLocks noChangeAspect="1"/>
          </p:cNvSpPr>
          <p:nvPr/>
        </p:nvSpPr>
        <p:spPr>
          <a:xfrm>
            <a:off x="5361468" y="5477795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869FF43-8983-5DFC-5B0B-F981244AF77B}"/>
              </a:ext>
            </a:extLst>
          </p:cNvPr>
          <p:cNvSpPr txBox="1">
            <a:spLocks noChangeAspect="1"/>
          </p:cNvSpPr>
          <p:nvPr/>
        </p:nvSpPr>
        <p:spPr>
          <a:xfrm>
            <a:off x="6252371" y="5477795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1EBC42-1FDE-D80A-6395-1E5010A2727D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25117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5C1EF3B-BA72-7623-5BC8-3D3AA1ED7BEC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25117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3361383-F77C-C4C6-B10F-A3CA2F8F89F4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4206654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AB01DFC-C77B-34F8-EE25-E328CE3CDDF7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3359226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990FA2-F6FD-F73B-705F-1F5CC0712277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4206654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1B19EE-B272-5C4A-D322-44B92FC86CE2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251179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7767FFD-F4C2-68FF-1AE9-0381033AA8B3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3359226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1DC9692-A3D0-7AF3-D631-D076A18423BF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3359226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0FB5854-9516-BE8F-CE37-0CF7F9A4A146}"/>
              </a:ext>
            </a:extLst>
          </p:cNvPr>
          <p:cNvSpPr txBox="1">
            <a:spLocks noChangeAspect="1"/>
          </p:cNvSpPr>
          <p:nvPr/>
        </p:nvSpPr>
        <p:spPr>
          <a:xfrm>
            <a:off x="8431867" y="5054082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A330629-0C9D-3AB8-4DA2-CE646138A02B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5054082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FDE5FE4-6A07-307F-6D14-CDDB88D740CB}"/>
              </a:ext>
            </a:extLst>
          </p:cNvPr>
          <p:cNvSpPr txBox="1">
            <a:spLocks noChangeAspect="1"/>
          </p:cNvSpPr>
          <p:nvPr/>
        </p:nvSpPr>
        <p:spPr>
          <a:xfrm>
            <a:off x="10198675" y="5054082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8F2042A-74A1-382E-E39D-B43AC083D4DC}"/>
              </a:ext>
            </a:extLst>
          </p:cNvPr>
          <p:cNvSpPr txBox="1">
            <a:spLocks noChangeAspect="1"/>
          </p:cNvSpPr>
          <p:nvPr/>
        </p:nvSpPr>
        <p:spPr>
          <a:xfrm>
            <a:off x="9307772" y="4206654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E1FCD8-617C-C027-76CB-DF7330A90BD5}"/>
              </a:ext>
            </a:extLst>
          </p:cNvPr>
          <p:cNvSpPr/>
          <p:nvPr/>
        </p:nvSpPr>
        <p:spPr>
          <a:xfrm>
            <a:off x="8258029" y="2319763"/>
            <a:ext cx="2906485" cy="3718355"/>
          </a:xfrm>
          <a:prstGeom prst="roundRect">
            <a:avLst/>
          </a:prstGeom>
          <a:noFill/>
          <a:ln w="57150">
            <a:solidFill>
              <a:srgbClr val="F767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3D6A7-AFC3-E7F2-72E1-BD1CD2BC1A8A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Circle the representation that shows 345.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87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22974-9E49-1E55-4E0A-12F26EBBFCCF}"/>
              </a:ext>
            </a:extLst>
          </p:cNvPr>
          <p:cNvSpPr txBox="1"/>
          <p:nvPr/>
        </p:nvSpPr>
        <p:spPr>
          <a:xfrm>
            <a:off x="131884" y="933177"/>
            <a:ext cx="9144000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Key Information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021FF-9DC7-7E42-ACE0-9E629020CC4F}"/>
              </a:ext>
            </a:extLst>
          </p:cNvPr>
          <p:cNvSpPr txBox="1"/>
          <p:nvPr/>
        </p:nvSpPr>
        <p:spPr>
          <a:xfrm>
            <a:off x="131884" y="1802332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representation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is a picture that shows a number or calculation. For example, this could be a bar model or a place value chart with counters.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Base 10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equipment refers to a physical resource which represents numbers. The small cubes represent ‘ones’; the rods represent ‘tens’ and are made up of 10 small cubes; the squares represent ‘hundreds’ and are made up of 10 rods; the large cubes represent ‘thousands’ and are made up of 10 squares.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Place value counters 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refer to a physical resource which represent numbers. They are usually in different colours and have different numbers written on them to represent ‘ones’, ‘tens’, ‘hundreds’ etc. They can also represent decimal numbers.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C3994B7-B0D0-CD2D-5C6A-D1737B46AE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884" y="2085359"/>
            <a:ext cx="11561379" cy="241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Now that we can represent numbers to 1,000, let’s apply our learning to some problem solving and reasoning questions.</a:t>
            </a:r>
            <a:b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8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7DBEE-0D1A-7604-6FAA-0530123B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26F268-9B25-1A0D-AFB4-55BD5B3DCC9A}"/>
              </a:ext>
            </a:extLst>
          </p:cNvPr>
          <p:cNvSpPr/>
          <p:nvPr/>
        </p:nvSpPr>
        <p:spPr>
          <a:xfrm flipH="1">
            <a:off x="5106804" y="2672221"/>
            <a:ext cx="4268168" cy="1499819"/>
          </a:xfrm>
          <a:prstGeom prst="wedgeRoundRectCallout">
            <a:avLst>
              <a:gd name="adj1" fmla="val 60203"/>
              <a:gd name="adj2" fmla="val 3222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need 7 hundreds counters, 10 tens counters and 6 ones counters.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51E0132-8B90-7224-C3C0-CE9D97E4ACB9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Is he correct? Explain why.</a:t>
            </a: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42932-7391-E248-B05F-0BDC15209578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Lucas wants to represent 706. He wants to represent it using counters. He says,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3644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FF40E9-6775-9887-DA81-9DDC0359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Is he correct? Explain why.</a:t>
            </a: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Lucas is incorrect because… </a:t>
            </a: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26F268-9B25-1A0D-AFB4-55BD5B3DCC9A}"/>
              </a:ext>
            </a:extLst>
          </p:cNvPr>
          <p:cNvSpPr/>
          <p:nvPr/>
        </p:nvSpPr>
        <p:spPr>
          <a:xfrm flipH="1">
            <a:off x="5106804" y="2672221"/>
            <a:ext cx="4268168" cy="1499819"/>
          </a:xfrm>
          <a:prstGeom prst="wedgeRoundRectCallout">
            <a:avLst>
              <a:gd name="adj1" fmla="val 60203"/>
              <a:gd name="adj2" fmla="val 3222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need 7 hundreds counters, 10 tens counters and 6 ones counters.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781BC-0C9C-CDCD-47DD-309CD768B09A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Lucas wants to represent 706. He wants to represent it using counters. He says,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030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C2F3AB-FB13-D478-C6A4-5DD2B079E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Is he correct? Explain why.</a:t>
            </a:r>
          </a:p>
          <a:p>
            <a:pPr algn="l">
              <a:lnSpc>
                <a:spcPct val="100000"/>
              </a:lnSpc>
            </a:pPr>
            <a:endParaRPr lang="en-GB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Lucas is incorrect because he only needs 7 hundreds and 6 ones counters.</a:t>
            </a:r>
            <a:r>
              <a:rPr lang="en-GB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26F268-9B25-1A0D-AFB4-55BD5B3DCC9A}"/>
              </a:ext>
            </a:extLst>
          </p:cNvPr>
          <p:cNvSpPr/>
          <p:nvPr/>
        </p:nvSpPr>
        <p:spPr>
          <a:xfrm flipH="1">
            <a:off x="5106804" y="2672221"/>
            <a:ext cx="4268168" cy="1499819"/>
          </a:xfrm>
          <a:prstGeom prst="wedgeRoundRectCallout">
            <a:avLst>
              <a:gd name="adj1" fmla="val 60203"/>
              <a:gd name="adj2" fmla="val 3222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need 7 hundreds counters, 10 tens counters and 6 ones counters.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2A818-A593-5035-3C1C-90800C54D035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Lucas wants to represent 706. He wants to represent it using counters. He says,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269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8D3BB-13CB-2DCA-0047-5E92F01C0CD2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Investigate three different 3-digit numbers that can be represented with no more than 8 hundreds counters, 1 tens counter and fewer than 7 ones counters. You can use all or some of the counters.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9436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1CBA3B-1D14-2DE7-F949-5321FCC9B64F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6D0FD4-097A-5586-293D-D79AE314009A}"/>
              </a:ext>
            </a:extLst>
          </p:cNvPr>
          <p:cNvSpPr txBox="1">
            <a:spLocks/>
          </p:cNvSpPr>
          <p:nvPr/>
        </p:nvSpPr>
        <p:spPr>
          <a:xfrm>
            <a:off x="284284" y="51795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Various answers, for example: 601; 215; 711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7CD331-9BA9-C080-782D-A3A743DFB9A8}"/>
              </a:ext>
            </a:extLst>
          </p:cNvPr>
          <p:cNvSpPr txBox="1">
            <a:spLocks/>
          </p:cNvSpPr>
          <p:nvPr/>
        </p:nvSpPr>
        <p:spPr>
          <a:xfrm>
            <a:off x="8052093" y="2584891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E62419-8953-04D0-41F0-75A3DF58AA3A}"/>
              </a:ext>
            </a:extLst>
          </p:cNvPr>
          <p:cNvSpPr txBox="1">
            <a:spLocks/>
          </p:cNvSpPr>
          <p:nvPr/>
        </p:nvSpPr>
        <p:spPr>
          <a:xfrm>
            <a:off x="9258846" y="3994105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6F2028-808C-004D-5E93-D2B35CEB0E1D}"/>
              </a:ext>
            </a:extLst>
          </p:cNvPr>
          <p:cNvSpPr txBox="1">
            <a:spLocks/>
          </p:cNvSpPr>
          <p:nvPr/>
        </p:nvSpPr>
        <p:spPr>
          <a:xfrm>
            <a:off x="8655469" y="3994105"/>
            <a:ext cx="504000" cy="504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91E634-2018-D027-0FF4-F4B08AD27E03}"/>
              </a:ext>
            </a:extLst>
          </p:cNvPr>
          <p:cNvSpPr txBox="1">
            <a:spLocks/>
          </p:cNvSpPr>
          <p:nvPr/>
        </p:nvSpPr>
        <p:spPr>
          <a:xfrm>
            <a:off x="9258846" y="2584891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33849F-6D58-FE2B-CDCC-5F8AF5C6E410}"/>
              </a:ext>
            </a:extLst>
          </p:cNvPr>
          <p:cNvSpPr txBox="1">
            <a:spLocks/>
          </p:cNvSpPr>
          <p:nvPr/>
        </p:nvSpPr>
        <p:spPr>
          <a:xfrm>
            <a:off x="8052093" y="3289498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496E14-117F-EF4A-93DD-279EAACACD43}"/>
              </a:ext>
            </a:extLst>
          </p:cNvPr>
          <p:cNvSpPr txBox="1">
            <a:spLocks/>
          </p:cNvSpPr>
          <p:nvPr/>
        </p:nvSpPr>
        <p:spPr>
          <a:xfrm>
            <a:off x="9258846" y="3289498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AE8C39-4F42-F8EF-FE0C-4C207B1E656D}"/>
              </a:ext>
            </a:extLst>
          </p:cNvPr>
          <p:cNvSpPr txBox="1">
            <a:spLocks/>
          </p:cNvSpPr>
          <p:nvPr/>
        </p:nvSpPr>
        <p:spPr>
          <a:xfrm>
            <a:off x="8052093" y="3994105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C06BE-8B12-1BDF-D046-888790CB1890}"/>
              </a:ext>
            </a:extLst>
          </p:cNvPr>
          <p:cNvSpPr txBox="1">
            <a:spLocks/>
          </p:cNvSpPr>
          <p:nvPr/>
        </p:nvSpPr>
        <p:spPr>
          <a:xfrm>
            <a:off x="8655469" y="2584891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8FAACA-9073-C903-28B9-36EE0F3C4E39}"/>
              </a:ext>
            </a:extLst>
          </p:cNvPr>
          <p:cNvSpPr txBox="1">
            <a:spLocks/>
          </p:cNvSpPr>
          <p:nvPr/>
        </p:nvSpPr>
        <p:spPr>
          <a:xfrm>
            <a:off x="8655469" y="3289498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9D9CAC-A7B5-F22B-0C8A-08E77EF6798E}"/>
              </a:ext>
            </a:extLst>
          </p:cNvPr>
          <p:cNvSpPr txBox="1">
            <a:spLocks/>
          </p:cNvSpPr>
          <p:nvPr/>
        </p:nvSpPr>
        <p:spPr>
          <a:xfrm>
            <a:off x="1931644" y="2584891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603E06-64F0-FE86-7986-E0EE5768AC8F}"/>
              </a:ext>
            </a:extLst>
          </p:cNvPr>
          <p:cNvSpPr txBox="1">
            <a:spLocks/>
          </p:cNvSpPr>
          <p:nvPr/>
        </p:nvSpPr>
        <p:spPr>
          <a:xfrm>
            <a:off x="2535020" y="2584891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EA8E90-734D-99FE-6104-E4982772A6B0}"/>
              </a:ext>
            </a:extLst>
          </p:cNvPr>
          <p:cNvSpPr txBox="1">
            <a:spLocks/>
          </p:cNvSpPr>
          <p:nvPr/>
        </p:nvSpPr>
        <p:spPr>
          <a:xfrm>
            <a:off x="3138397" y="2584891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FC20AC-FB7F-24F3-F1AE-12021908AD47}"/>
              </a:ext>
            </a:extLst>
          </p:cNvPr>
          <p:cNvSpPr txBox="1">
            <a:spLocks/>
          </p:cNvSpPr>
          <p:nvPr/>
        </p:nvSpPr>
        <p:spPr>
          <a:xfrm>
            <a:off x="2535020" y="3994105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1FEED7-4245-7DF8-E0EA-FED0A45F67A0}"/>
              </a:ext>
            </a:extLst>
          </p:cNvPr>
          <p:cNvSpPr txBox="1">
            <a:spLocks/>
          </p:cNvSpPr>
          <p:nvPr/>
        </p:nvSpPr>
        <p:spPr>
          <a:xfrm>
            <a:off x="1931644" y="3289498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B153D6-90F6-2CDE-5DEC-D9667620B080}"/>
              </a:ext>
            </a:extLst>
          </p:cNvPr>
          <p:cNvSpPr txBox="1">
            <a:spLocks/>
          </p:cNvSpPr>
          <p:nvPr/>
        </p:nvSpPr>
        <p:spPr>
          <a:xfrm>
            <a:off x="2535020" y="3289498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2FFD59-50DA-6058-CAE8-8B2AFA876904}"/>
              </a:ext>
            </a:extLst>
          </p:cNvPr>
          <p:cNvSpPr txBox="1">
            <a:spLocks/>
          </p:cNvSpPr>
          <p:nvPr/>
        </p:nvSpPr>
        <p:spPr>
          <a:xfrm>
            <a:off x="3138397" y="3289498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DA1C2D-54BC-DC48-CD73-A881D2340FC3}"/>
              </a:ext>
            </a:extLst>
          </p:cNvPr>
          <p:cNvSpPr txBox="1">
            <a:spLocks/>
          </p:cNvSpPr>
          <p:nvPr/>
        </p:nvSpPr>
        <p:spPr>
          <a:xfrm>
            <a:off x="4991869" y="2565089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A25326-8A30-F6DB-68CB-1C78CA2A2242}"/>
              </a:ext>
            </a:extLst>
          </p:cNvPr>
          <p:cNvSpPr txBox="1">
            <a:spLocks/>
          </p:cNvSpPr>
          <p:nvPr/>
        </p:nvSpPr>
        <p:spPr>
          <a:xfrm>
            <a:off x="4991869" y="3974303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F6944E-1C9C-88B1-28E0-469EB2082795}"/>
              </a:ext>
            </a:extLst>
          </p:cNvPr>
          <p:cNvSpPr txBox="1">
            <a:spLocks/>
          </p:cNvSpPr>
          <p:nvPr/>
        </p:nvSpPr>
        <p:spPr>
          <a:xfrm>
            <a:off x="5595245" y="2565089"/>
            <a:ext cx="504000" cy="504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30D691-03DF-49E6-80EC-8559CC944762}"/>
              </a:ext>
            </a:extLst>
          </p:cNvPr>
          <p:cNvSpPr txBox="1">
            <a:spLocks/>
          </p:cNvSpPr>
          <p:nvPr/>
        </p:nvSpPr>
        <p:spPr>
          <a:xfrm>
            <a:off x="4991869" y="3269696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33CA3C-12D9-B5FD-9A74-07CC8EF2937C}"/>
              </a:ext>
            </a:extLst>
          </p:cNvPr>
          <p:cNvSpPr txBox="1">
            <a:spLocks/>
          </p:cNvSpPr>
          <p:nvPr/>
        </p:nvSpPr>
        <p:spPr>
          <a:xfrm>
            <a:off x="5595245" y="3269696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3CC3FD-56C5-EEA3-C930-9234A6926771}"/>
              </a:ext>
            </a:extLst>
          </p:cNvPr>
          <p:cNvSpPr txBox="1">
            <a:spLocks/>
          </p:cNvSpPr>
          <p:nvPr/>
        </p:nvSpPr>
        <p:spPr>
          <a:xfrm>
            <a:off x="6198622" y="3269696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59389B-1315-3661-A5ED-E710AEA72AEA}"/>
              </a:ext>
            </a:extLst>
          </p:cNvPr>
          <p:cNvSpPr txBox="1">
            <a:spLocks/>
          </p:cNvSpPr>
          <p:nvPr/>
        </p:nvSpPr>
        <p:spPr>
          <a:xfrm>
            <a:off x="5595245" y="3974303"/>
            <a:ext cx="504000" cy="504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A017C-2F47-72A9-7AC1-F433F1EF7CCE}"/>
              </a:ext>
            </a:extLst>
          </p:cNvPr>
          <p:cNvSpPr txBox="1">
            <a:spLocks/>
          </p:cNvSpPr>
          <p:nvPr/>
        </p:nvSpPr>
        <p:spPr>
          <a:xfrm>
            <a:off x="6198622" y="2565089"/>
            <a:ext cx="504000" cy="504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7900B-9456-8E2A-4B99-2D907CC24E2E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Investigate three different 3-digit numbers that can be represented with no more than 8 hundreds counters, 1 tens counter and fewer than 7 ones counters. You can use all or some of the counters.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757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B9185-1EA7-3DFE-4FFE-20F1003A0A6B}"/>
              </a:ext>
            </a:extLst>
          </p:cNvPr>
          <p:cNvSpPr txBox="1"/>
          <p:nvPr/>
        </p:nvSpPr>
        <p:spPr>
          <a:xfrm>
            <a:off x="131884" y="2074474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Let’s start with a question about representing numbers to 100, which is linked to the new learning later in this lesson.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1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ECD22-73E0-4272-E22B-6666DD96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040F3-7547-51F8-6C69-52FA75E76843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Look at the representations below. Identify the value shown by each representation.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840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9BD814-6BAE-E255-7FA9-51978148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EF095-1A69-30E0-A4D2-0D82F79640F9}"/>
              </a:ext>
            </a:extLst>
          </p:cNvPr>
          <p:cNvSpPr txBox="1"/>
          <p:nvPr/>
        </p:nvSpPr>
        <p:spPr>
          <a:xfrm>
            <a:off x="5634761" y="4488319"/>
            <a:ext cx="613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CE339-8674-7DFF-06DA-C4AB887660E0}"/>
              </a:ext>
            </a:extLst>
          </p:cNvPr>
          <p:cNvSpPr txBox="1"/>
          <p:nvPr/>
        </p:nvSpPr>
        <p:spPr>
          <a:xfrm>
            <a:off x="9838461" y="4488319"/>
            <a:ext cx="613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3F35CF-503B-4709-3922-FA2111ADE3CF}"/>
              </a:ext>
            </a:extLst>
          </p:cNvPr>
          <p:cNvSpPr txBox="1"/>
          <p:nvPr/>
        </p:nvSpPr>
        <p:spPr>
          <a:xfrm>
            <a:off x="1433079" y="4488319"/>
            <a:ext cx="613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rgbClr val="F76756"/>
                </a:solidFill>
                <a:latin typeface="Poppins" pitchFamily="2" charset="77"/>
                <a:cs typeface="Poppins" pitchFamily="2" charset="77"/>
              </a:rPr>
              <a:t>65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A66D8-9302-36D4-3A99-44B32F59A638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Look at the representations below. Identify the value shown by each representation.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432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DAEEF4-5803-CFBE-9C17-E5F8B78FF78D}"/>
              </a:ext>
            </a:extLst>
          </p:cNvPr>
          <p:cNvSpPr txBox="1"/>
          <p:nvPr/>
        </p:nvSpPr>
        <p:spPr>
          <a:xfrm>
            <a:off x="131884" y="2085361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Now that we are ready to move on, we can learn about representing numbers to 1,000.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7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6454F3-CD39-5647-7F6C-639590AB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307162-C47C-7700-9396-2C7B11989002}"/>
              </a:ext>
            </a:extLst>
          </p:cNvPr>
          <p:cNvSpPr txBox="1"/>
          <p:nvPr/>
        </p:nvSpPr>
        <p:spPr>
          <a:xfrm>
            <a:off x="3843012" y="3353336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 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17EF89-105B-6068-2E9A-6A1C8F6F5C99}"/>
              </a:ext>
            </a:extLst>
          </p:cNvPr>
          <p:cNvSpPr txBox="1"/>
          <p:nvPr/>
        </p:nvSpPr>
        <p:spPr>
          <a:xfrm>
            <a:off x="6629177" y="335333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777C76-4D59-5657-0A88-D859D58E62A9}"/>
              </a:ext>
            </a:extLst>
          </p:cNvPr>
          <p:cNvSpPr txBox="1"/>
          <p:nvPr/>
        </p:nvSpPr>
        <p:spPr>
          <a:xfrm>
            <a:off x="9300732" y="335333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=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80E4A9-49A6-D064-0E8A-F6C0109EA24A}"/>
              </a:ext>
            </a:extLst>
          </p:cNvPr>
          <p:cNvSpPr txBox="1">
            <a:spLocks noChangeAspect="1"/>
          </p:cNvSpPr>
          <p:nvPr/>
        </p:nvSpPr>
        <p:spPr>
          <a:xfrm>
            <a:off x="5887167" y="5464359"/>
            <a:ext cx="792000" cy="792000"/>
          </a:xfrm>
          <a:prstGeom prst="ellipse">
            <a:avLst/>
          </a:prstGeom>
          <a:solidFill>
            <a:srgbClr val="F6B1AE"/>
          </a:solidFill>
          <a:ln>
            <a:solidFill>
              <a:srgbClr val="F6B1A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1101EA-4B18-B34F-0693-0D7058F05675}"/>
              </a:ext>
            </a:extLst>
          </p:cNvPr>
          <p:cNvSpPr txBox="1">
            <a:spLocks noChangeAspect="1"/>
          </p:cNvSpPr>
          <p:nvPr/>
        </p:nvSpPr>
        <p:spPr>
          <a:xfrm>
            <a:off x="8875659" y="5464359"/>
            <a:ext cx="792000" cy="792000"/>
          </a:xfrm>
          <a:prstGeom prst="ellipse">
            <a:avLst/>
          </a:prstGeom>
          <a:solidFill>
            <a:srgbClr val="D687C2"/>
          </a:solidFill>
          <a:ln>
            <a:solidFill>
              <a:srgbClr val="D687C2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29A3D6-40B4-5E7D-0354-D87B480B7F8B}"/>
              </a:ext>
            </a:extLst>
          </p:cNvPr>
          <p:cNvSpPr txBox="1">
            <a:spLocks noChangeAspect="1"/>
          </p:cNvSpPr>
          <p:nvPr/>
        </p:nvSpPr>
        <p:spPr>
          <a:xfrm>
            <a:off x="2244231" y="5464359"/>
            <a:ext cx="792000" cy="792000"/>
          </a:xfrm>
          <a:prstGeom prst="ellipse">
            <a:avLst/>
          </a:prstGeom>
          <a:solidFill>
            <a:srgbClr val="00B2CE"/>
          </a:solidFill>
          <a:ln>
            <a:solidFill>
              <a:srgbClr val="00B2CE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D2E63-CA22-4C0C-C5CE-BF1D4E62623E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 can represent numbers in different ways with Base 10 or place value counters. To represent values correctly, we must remember what each representation is worth.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236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B0AD56-8E09-0DED-EE5C-6E716C81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D78D6C-653A-9C0B-D0DA-0CC3D5DFBF67}"/>
              </a:ext>
            </a:extLst>
          </p:cNvPr>
          <p:cNvSpPr txBox="1"/>
          <p:nvPr/>
        </p:nvSpPr>
        <p:spPr>
          <a:xfrm>
            <a:off x="8094784" y="5357375"/>
            <a:ext cx="2966748" cy="369332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Follow up question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C627EE-4580-CE6B-39C2-29B16D2C3587}"/>
              </a:ext>
            </a:extLst>
          </p:cNvPr>
          <p:cNvSpPr txBox="1"/>
          <p:nvPr/>
        </p:nvSpPr>
        <p:spPr>
          <a:xfrm>
            <a:off x="8094784" y="5738462"/>
            <a:ext cx="2966748" cy="741235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What number is shown by the Base 10?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2098D-E6E9-36AB-4271-445892342656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When representing numbers using representations, it is often easiest to start counting from the biggest value.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82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6F4BD-AD94-BC1D-5377-8C2E2D83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Represent Numbers to 1,000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A2B0-C822-504A-E391-C5DCA0680E2B}"/>
              </a:ext>
            </a:extLst>
          </p:cNvPr>
          <p:cNvSpPr txBox="1">
            <a:spLocks/>
          </p:cNvSpPr>
          <p:nvPr/>
        </p:nvSpPr>
        <p:spPr>
          <a:xfrm>
            <a:off x="131884" y="5027193"/>
            <a:ext cx="11561379" cy="14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GB" dirty="0">
              <a:solidFill>
                <a:srgbClr val="F767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B5E54-E1DD-55AF-AB7A-F4D8DD9F7AC8}"/>
              </a:ext>
            </a:extLst>
          </p:cNvPr>
          <p:cNvSpPr txBox="1"/>
          <p:nvPr/>
        </p:nvSpPr>
        <p:spPr>
          <a:xfrm>
            <a:off x="131884" y="1121613"/>
            <a:ext cx="11561379" cy="36933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There are 3 hundreds, 5 tens and 6 ones.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356 is shown by the Base 10.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288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6E975D-D97E-419B-9B74-610184D97925}"/>
</file>

<file path=customXml/itemProps2.xml><?xml version="1.0" encoding="utf-8"?>
<ds:datastoreItem xmlns:ds="http://schemas.openxmlformats.org/officeDocument/2006/customXml" ds:itemID="{56DE3D72-E13B-489B-A351-10200B943466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86144f90-c7b6-48d0-aae5-f5e9e48cc3df"/>
    <ds:schemaRef ds:uri="0f0ae0ff-29c4-4766-b250-c1a9bee8d430"/>
    <ds:schemaRef ds:uri="http://schemas.microsoft.com/sharepoint/v3"/>
    <ds:schemaRef ds:uri="http://purl.org/dc/terms/"/>
    <ds:schemaRef ds:uri="5c7a0828-c5e4-45f8-a074-18a8fdc88ec6"/>
  </ds:schemaRefs>
</ds:datastoreItem>
</file>

<file path=customXml/itemProps3.xml><?xml version="1.0" encoding="utf-8"?>
<ds:datastoreItem xmlns:ds="http://schemas.openxmlformats.org/officeDocument/2006/customXml" ds:itemID="{B0BEB2F6-F455-4D58-89FD-78BFC7CE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914</Words>
  <Application>Microsoft Office PowerPoint</Application>
  <PresentationFormat>Widescreen</PresentationFormat>
  <Paragraphs>220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 Light</vt:lpstr>
      <vt:lpstr>Poppins Medium</vt:lpstr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Represent Numbers to 1,000 TPP</dc:title>
  <dc:creator>Lewis Clegg</dc:creator>
  <cp:lastModifiedBy>Jordan Varley</cp:lastModifiedBy>
  <cp:revision>5</cp:revision>
  <dcterms:created xsi:type="dcterms:W3CDTF">2023-06-07T10:51:42Z</dcterms:created>
  <dcterms:modified xsi:type="dcterms:W3CDTF">2023-08-16T10:50:34Z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