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387" r:id="rId5"/>
    <p:sldId id="38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FF"/>
    <a:srgbClr val="FF99FF"/>
    <a:srgbClr val="F76756"/>
    <a:srgbClr val="706F6F"/>
    <a:srgbClr val="FF0000"/>
    <a:srgbClr val="FF9933"/>
    <a:srgbClr val="FF00FF"/>
    <a:srgbClr val="FF9300"/>
    <a:srgbClr val="FF0066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9E0B8-7B19-4815-B940-F57895DAB4F6}" v="11" dt="2020-07-02T12:04:23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3321" autoAdjust="0"/>
  </p:normalViewPr>
  <p:slideViewPr>
    <p:cSldViewPr snapToGrid="0">
      <p:cViewPr varScale="1">
        <p:scale>
          <a:sx n="43" d="100"/>
          <a:sy n="43" d="100"/>
        </p:scale>
        <p:origin x="26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DDA6-D4D0-4322-9B3C-3ADF18CAA28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5D9B6-4BA5-4C8D-8BDA-79948A56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1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0E751B-C1A2-430B-AEE1-01E11749739A}" type="slidenum">
              <a:rPr lang="en-GB" altLang="en-US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3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85988" y="733425"/>
            <a:ext cx="2508250" cy="3622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4589463"/>
            <a:ext cx="5507037" cy="43481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0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0E751B-C1A2-430B-AEE1-01E11749739A}" type="slidenum">
              <a:rPr lang="en-GB" altLang="en-US" sz="13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3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85988" y="733425"/>
            <a:ext cx="2508250" cy="3622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4589463"/>
            <a:ext cx="5507037" cy="43481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7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15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1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9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6082"/>
            <a:ext cx="5822950" cy="2115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05/02/15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35AA-8084-4E49-B25F-C4E2C7BD67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4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7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5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2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2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7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7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7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1B1A-417D-4BDA-BA72-CE7EB988A151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7302-AB5A-4112-82C1-E0083E1CA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1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729507E-6737-48EA-9EF2-EC4AC7BE157D}"/>
              </a:ext>
            </a:extLst>
          </p:cNvPr>
          <p:cNvSpPr txBox="1"/>
          <p:nvPr/>
        </p:nvSpPr>
        <p:spPr>
          <a:xfrm>
            <a:off x="435675" y="740887"/>
            <a:ext cx="756000" cy="198000"/>
          </a:xfrm>
          <a:prstGeom prst="rect">
            <a:avLst/>
          </a:prstGeom>
          <a:noFill/>
          <a:ln w="19050">
            <a:solidFill>
              <a:srgbClr val="F76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98D7EA-C34A-4305-BD3B-8A7E32B3DC21}"/>
              </a:ext>
            </a:extLst>
          </p:cNvPr>
          <p:cNvSpPr txBox="1"/>
          <p:nvPr/>
        </p:nvSpPr>
        <p:spPr>
          <a:xfrm>
            <a:off x="1705675" y="740887"/>
            <a:ext cx="756000" cy="198000"/>
          </a:xfrm>
          <a:prstGeom prst="rect">
            <a:avLst/>
          </a:prstGeom>
          <a:noFill/>
          <a:ln w="19050">
            <a:solidFill>
              <a:srgbClr val="F76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FB6AFC-C788-4B06-96E3-069846C4D51E}"/>
              </a:ext>
            </a:extLst>
          </p:cNvPr>
          <p:cNvSpPr txBox="1"/>
          <p:nvPr/>
        </p:nvSpPr>
        <p:spPr>
          <a:xfrm>
            <a:off x="2961310" y="740887"/>
            <a:ext cx="756000" cy="198000"/>
          </a:xfrm>
          <a:prstGeom prst="rect">
            <a:avLst/>
          </a:prstGeom>
          <a:noFill/>
          <a:ln w="19050">
            <a:solidFill>
              <a:srgbClr val="F76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1C90E3-CE88-44B6-8264-27F36DA485C7}"/>
              </a:ext>
            </a:extLst>
          </p:cNvPr>
          <p:cNvSpPr txBox="1"/>
          <p:nvPr/>
        </p:nvSpPr>
        <p:spPr>
          <a:xfrm>
            <a:off x="4228855" y="740887"/>
            <a:ext cx="756000" cy="198000"/>
          </a:xfrm>
          <a:prstGeom prst="rect">
            <a:avLst/>
          </a:prstGeom>
          <a:noFill/>
          <a:ln w="19050">
            <a:solidFill>
              <a:srgbClr val="F76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855213-75ED-44C5-B725-FC91F4994939}"/>
              </a:ext>
            </a:extLst>
          </p:cNvPr>
          <p:cNvSpPr txBox="1"/>
          <p:nvPr/>
        </p:nvSpPr>
        <p:spPr>
          <a:xfrm>
            <a:off x="4606854" y="6981167"/>
            <a:ext cx="2035245" cy="2183945"/>
          </a:xfrm>
          <a:prstGeom prst="rect">
            <a:avLst/>
          </a:prstGeom>
          <a:noFill/>
          <a:ln w="19050">
            <a:solidFill>
              <a:srgbClr val="F76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43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29B27C4-C26B-4A0D-8450-77EF046FA962}"/>
              </a:ext>
            </a:extLst>
          </p:cNvPr>
          <p:cNvGraphicFramePr>
            <a:graphicFrameLocks noGrp="1"/>
          </p:cNvGraphicFramePr>
          <p:nvPr/>
        </p:nvGraphicFramePr>
        <p:xfrm>
          <a:off x="146304" y="0"/>
          <a:ext cx="6565392" cy="924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5392">
                  <a:extLst>
                    <a:ext uri="{9D8B030D-6E8A-4147-A177-3AD203B41FA5}">
                      <a16:colId xmlns:a16="http://schemas.microsoft.com/office/drawing/2014/main" val="224504163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b="1" u="sng">
                          <a:latin typeface="Century Gothic" panose="020B0502020202020204" pitchFamily="34" charset="0"/>
                        </a:rPr>
                        <a:t>Measure Capacity</a:t>
                      </a:r>
                      <a:endParaRPr lang="en-GB" sz="1600" b="1" u="sng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559203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 Match the container to the capacity and write it in the box below.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94970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2. Each friend gets 250ml of juice. Use the empty container and draw a line to show how much juice would be left after everyone has had a drink. </a:t>
                      </a:r>
                      <a:endParaRPr lang="en-GB" sz="1800" b="1" dirty="0"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254041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3. Dr 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Stien</a:t>
                      </a: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 is using ingredients from the list below to make a potion. His potion includes 4 ingredients and is not more than 2L when it’s made. What could the ingredients for his potion be? Write down 3 possibilities.</a:t>
                      </a:r>
                    </a:p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39506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A29FA6-D5E4-41D4-A8D7-AE3FCF9F4CC0}"/>
              </a:ext>
            </a:extLst>
          </p:cNvPr>
          <p:cNvGraphicFramePr>
            <a:graphicFrameLocks noGrp="1"/>
          </p:cNvGraphicFramePr>
          <p:nvPr/>
        </p:nvGraphicFramePr>
        <p:xfrm>
          <a:off x="5206412" y="1014024"/>
          <a:ext cx="1258330" cy="2151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147">
                  <a:extLst>
                    <a:ext uri="{9D8B030D-6E8A-4147-A177-3AD203B41FA5}">
                      <a16:colId xmlns:a16="http://schemas.microsoft.com/office/drawing/2014/main" val="613194135"/>
                    </a:ext>
                  </a:extLst>
                </a:gridCol>
                <a:gridCol w="576183">
                  <a:extLst>
                    <a:ext uri="{9D8B030D-6E8A-4147-A177-3AD203B41FA5}">
                      <a16:colId xmlns:a16="http://schemas.microsoft.com/office/drawing/2014/main" val="1153508807"/>
                    </a:ext>
                  </a:extLst>
                </a:gridCol>
              </a:tblGrid>
              <a:tr h="1075746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754779"/>
                  </a:ext>
                </a:extLst>
              </a:tr>
              <a:tr h="1075746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018783"/>
                  </a:ext>
                </a:extLst>
              </a:tr>
            </a:tbl>
          </a:graphicData>
        </a:graphic>
      </p:graphicFrame>
      <p:pic>
        <p:nvPicPr>
          <p:cNvPr id="110" name="Picture 109" descr="A picture containing sky, skiing&#10;&#10;Description automatically generated">
            <a:extLst>
              <a:ext uri="{FF2B5EF4-FFF2-40B4-BE49-F238E27FC236}">
                <a16:creationId xmlns:a16="http://schemas.microsoft.com/office/drawing/2014/main" id="{F3A9A686-A69F-4F4D-A1C7-B66811E6A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32" b="96252" l="35106" r="60346">
                        <a14:foregroundMark x1="44138" y1="95627" x2="44138" y2="95627"/>
                        <a14:foregroundMark x1="51249" y1="95419" x2="51249" y2="95419"/>
                        <a14:foregroundMark x1="34209" y1="95471" x2="50793" y2="96204"/>
                        <a14:foregroundMark x1="53078" y1="95606" x2="51890" y2="95315"/>
                        <a14:foregroundMark x1="54081" y1="95851" x2="53517" y2="95713"/>
                        <a14:foregroundMark x1="55971" y1="95813" x2="59129" y2="95731"/>
                        <a14:foregroundMark x1="59641" y1="95315" x2="59641" y2="95315"/>
                        <a14:foregroundMark x1="60026" y1="95627" x2="60026" y2="95627"/>
                        <a14:foregroundMark x1="49071" y1="95003" x2="49071" y2="95003"/>
                        <a14:foregroundMark x1="45356" y1="67100" x2="45356" y2="67100"/>
                        <a14:foregroundMark x1="56182" y1="79073" x2="56182" y2="79073"/>
                        <a14:foregroundMark x1="56310" y1="76835" x2="57655" y2="76366"/>
                        <a14:foregroundMark x1="56054" y1="78969" x2="56054" y2="78969"/>
                        <a14:foregroundMark x1="56182" y1="78553" x2="56182" y2="78553"/>
                        <a14:foregroundMark x1="56054" y1="78084" x2="56054" y2="78084"/>
                        <a14:foregroundMark x1="56054" y1="77772" x2="56054" y2="77772"/>
                        <a14:foregroundMark x1="56054" y1="77512" x2="56054" y2="77512"/>
                        <a14:foregroundMark x1="56054" y1="78345" x2="56054" y2="78345"/>
                        <a14:foregroundMark x1="56502" y1="79178" x2="56502" y2="79178"/>
                        <a14:foregroundMark x1="56823" y1="79386" x2="56823" y2="79386"/>
                        <a14:foregroundMark x1="57143" y1="79282" x2="57143" y2="79282"/>
                        <a14:foregroundMark x1="57399" y1="78969" x2="57399" y2="78969"/>
                        <a14:foregroundMark x1="57591" y1="77095" x2="57591" y2="77095"/>
                        <a14:foregroundMark x1="55990" y1="73972" x2="55990" y2="73972"/>
                        <a14:foregroundMark x1="57655" y1="73868" x2="57655" y2="73868"/>
                        <a14:foregroundMark x1="52851" y1="75482" x2="52851" y2="75482"/>
                        <a14:foregroundMark x1="53363" y1="75690" x2="53363" y2="75690"/>
                        <a14:foregroundMark x1="53555" y1="75586" x2="53555" y2="75586"/>
                        <a14:foregroundMark x1="53876" y1="75273" x2="53876" y2="75273"/>
                        <a14:foregroundMark x1="53876" y1="75273" x2="53107" y2="75065"/>
                        <a14:foregroundMark x1="55348" y1="72410" x2="56054" y2="71629"/>
                        <a14:foregroundMark x1="53043" y1="74961" x2="55348" y2="72410"/>
                        <a14:foregroundMark x1="54837" y1="71890" x2="54004" y2="74336"/>
                        <a14:foregroundMark x1="57655" y1="78449" x2="57655" y2="78449"/>
                        <a14:foregroundMark x1="57719" y1="77772" x2="57719" y2="77772"/>
                        <a14:foregroundMark x1="57463" y1="77251" x2="57463" y2="77251"/>
                        <a14:foregroundMark x1="57591" y1="77199" x2="57591" y2="77199"/>
                        <a14:foregroundMark x1="57719" y1="78605" x2="57719" y2="78605"/>
                        <a14:foregroundMark x1="57655" y1="78032" x2="57655" y2="78032"/>
                        <a14:foregroundMark x1="57719" y1="77512" x2="57719" y2="77512"/>
                        <a14:foregroundMark x1="53107" y1="75638" x2="53107" y2="75638"/>
                        <a14:foregroundMark x1="52594" y1="75377" x2="52594" y2="75377"/>
                        <a14:foregroundMark x1="52787" y1="75221" x2="52787" y2="75221"/>
                        <a14:foregroundMark x1="52851" y1="74909" x2="52851" y2="74909"/>
                        <a14:foregroundMark x1="52594" y1="75065" x2="52594" y2="75065"/>
                        <a14:foregroundMark x1="52659" y1="75065" x2="52659" y2="75065"/>
                        <a14:foregroundMark x1="54196" y1="75013" x2="54196" y2="75013"/>
                        <a14:foregroundMark x1="54580" y1="74336" x2="54580" y2="74336"/>
                        <a14:foregroundMark x1="54516" y1="74492" x2="54516" y2="74492"/>
                        <a14:foregroundMark x1="54709" y1="74076" x2="54709" y2="74076"/>
                        <a14:foregroundMark x1="55029" y1="73764" x2="55029" y2="73764"/>
                        <a14:foregroundMark x1="55413" y1="73243" x2="55413" y2="73243"/>
                        <a14:foregroundMark x1="55541" y1="72827" x2="55541" y2="72827"/>
                        <a14:foregroundMark x1="54196" y1="72931" x2="54196" y2="72931"/>
                        <a14:foregroundMark x1="54260" y1="72514" x2="54260" y2="72514"/>
                        <a14:foregroundMark x1="53940" y1="73191" x2="53940" y2="73191"/>
                        <a14:foregroundMark x1="53684" y1="73503" x2="53684" y2="73503"/>
                        <a14:foregroundMark x1="55734" y1="72670" x2="55734" y2="72670"/>
                        <a14:foregroundMark x1="55990" y1="72202" x2="55990" y2="72202"/>
                        <a14:foregroundMark x1="53748" y1="73243" x2="53748" y2="73243"/>
                        <a14:foregroundMark x1="41512" y1="69703" x2="41512" y2="69703"/>
                        <a14:foregroundMark x1="43113" y1="67829" x2="43113" y2="67829"/>
                        <a14:foregroundMark x1="60346" y1="95627" x2="60346" y2="95627"/>
                        <a14:foregroundMark x1="55413" y1="95679" x2="55413" y2="95679"/>
                        <a14:foregroundMark x1="50545" y1="95159" x2="50545" y2="95159"/>
                        <a14:foregroundMark x1="45740" y1="66632" x2="45740" y2="66632"/>
                        <a14:foregroundMark x1="53491" y1="95263" x2="53812" y2="95263"/>
                        <a14:foregroundMark x1="55477" y1="95627" x2="55477" y2="95627"/>
                        <a14:foregroundMark x1="35939" y1="95731" x2="35939" y2="95731"/>
                        <a14:foregroundMark x1="57655" y1="96096" x2="47534" y2="95159"/>
                        <a14:foregroundMark x1="47534" y1="95159" x2="47534" y2="95159"/>
                        <a14:foregroundMark x1="44587" y1="95367" x2="44587" y2="95367"/>
                        <a14:foregroundMark x1="49648" y1="95159" x2="49648" y2="95159"/>
                        <a14:foregroundMark x1="45099" y1="94951" x2="45099" y2="94951"/>
                        <a14:foregroundMark x1="37092" y1="95783" x2="37092" y2="95783"/>
                        <a14:foregroundMark x1="38885" y1="96044" x2="39078" y2="96044"/>
                        <a14:foregroundMark x1="41448" y1="96044" x2="41448" y2="96044"/>
                        <a14:foregroundMark x1="59705" y1="95731" x2="59705" y2="95731"/>
                        <a14:backgroundMark x1="49135" y1="75950" x2="49135" y2="75950"/>
                        <a14:backgroundMark x1="52594" y1="75065" x2="52594" y2="75065"/>
                        <a14:backgroundMark x1="35234" y1="95367" x2="35234" y2="95367"/>
                        <a14:backgroundMark x1="34529" y1="95471" x2="34529" y2="95471"/>
                        <a14:backgroundMark x1="34273" y1="95471" x2="34273" y2="95471"/>
                        <a14:backgroundMark x1="34721" y1="95367" x2="34721" y2="95367"/>
                        <a14:backgroundMark x1="34849" y1="95471" x2="34849" y2="95471"/>
                        <a14:backgroundMark x1="34721" y1="95523" x2="34721" y2="95523"/>
                        <a14:backgroundMark x1="34209" y1="95523" x2="34209" y2="95523"/>
                        <a14:backgroundMark x1="34273" y1="95211" x2="34209" y2="95575"/>
                        <a14:backgroundMark x1="59641" y1="95263" x2="59641" y2="95263"/>
                        <a14:backgroundMark x1="56374" y1="72410" x2="56374" y2="72410"/>
                        <a14:backgroundMark x1="56438" y1="72202" x2="56438" y2="72202"/>
                        <a14:backgroundMark x1="57848" y1="77772" x2="57848" y2="77772"/>
                        <a14:backgroundMark x1="57848" y1="78605" x2="57848" y2="78605"/>
                        <a14:backgroundMark x1="57848" y1="78709" x2="57848" y2="78709"/>
                        <a14:backgroundMark x1="57399" y1="96148" x2="57399" y2="96148"/>
                        <a14:backgroundMark x1="57591" y1="96096" x2="57591" y2="96096"/>
                        <a14:backgroundMark x1="57719" y1="96096" x2="57719" y2="9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64703" r="37834" b="2695"/>
          <a:stretch/>
        </p:blipFill>
        <p:spPr>
          <a:xfrm>
            <a:off x="156827" y="7276738"/>
            <a:ext cx="749348" cy="1051950"/>
          </a:xfrm>
          <a:prstGeom prst="rect">
            <a:avLst/>
          </a:prstGeom>
        </p:spPr>
      </p:pic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DBB914E3-0B95-4ABB-901A-3F03E46149DC}"/>
              </a:ext>
            </a:extLst>
          </p:cNvPr>
          <p:cNvGraphicFramePr>
            <a:graphicFrameLocks noGrp="1"/>
          </p:cNvGraphicFramePr>
          <p:nvPr/>
        </p:nvGraphicFramePr>
        <p:xfrm>
          <a:off x="877529" y="7160450"/>
          <a:ext cx="2355234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617">
                  <a:extLst>
                    <a:ext uri="{9D8B030D-6E8A-4147-A177-3AD203B41FA5}">
                      <a16:colId xmlns:a16="http://schemas.microsoft.com/office/drawing/2014/main" val="684463803"/>
                    </a:ext>
                  </a:extLst>
                </a:gridCol>
                <a:gridCol w="1177617">
                  <a:extLst>
                    <a:ext uri="{9D8B030D-6E8A-4147-A177-3AD203B41FA5}">
                      <a16:colId xmlns:a16="http://schemas.microsoft.com/office/drawing/2014/main" val="4206490487"/>
                    </a:ext>
                  </a:extLst>
                </a:gridCol>
              </a:tblGrid>
              <a:tr h="1958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Ingredient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90950"/>
                  </a:ext>
                </a:extLst>
              </a:tr>
              <a:tr h="1958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Iodine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100ml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151594"/>
                  </a:ext>
                </a:extLst>
              </a:tr>
              <a:tr h="1958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Ascorbic Acid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77063"/>
                  </a:ext>
                </a:extLst>
              </a:tr>
              <a:tr h="1958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Glycerine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and 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788142"/>
                  </a:ext>
                </a:extLst>
              </a:tr>
              <a:tr h="1958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Sulphate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0L and 600ml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487143"/>
                  </a:ext>
                </a:extLst>
              </a:tr>
              <a:tr h="1958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Nitrate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500ml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94672"/>
                  </a:ext>
                </a:extLst>
              </a:tr>
              <a:tr h="1958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Sugar Solution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and 200ml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992260"/>
                  </a:ext>
                </a:extLst>
              </a:tr>
              <a:tr h="1958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Fructose Syrup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300ml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721215"/>
                  </a:ext>
                </a:extLst>
              </a:tr>
            </a:tbl>
          </a:graphicData>
        </a:graphic>
      </p:graphicFrame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82EB852B-3C56-41E0-8AC1-DF6EB128DD81}"/>
              </a:ext>
            </a:extLst>
          </p:cNvPr>
          <p:cNvGraphicFramePr>
            <a:graphicFrameLocks noGrp="1"/>
          </p:cNvGraphicFramePr>
          <p:nvPr/>
        </p:nvGraphicFramePr>
        <p:xfrm>
          <a:off x="266519" y="986221"/>
          <a:ext cx="1106853" cy="215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2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930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65862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51D7D3C8-FC7E-4B7A-84C6-FAEED7B6F368}"/>
              </a:ext>
            </a:extLst>
          </p:cNvPr>
          <p:cNvGraphicFramePr>
            <a:graphicFrameLocks noGrp="1"/>
          </p:cNvGraphicFramePr>
          <p:nvPr/>
        </p:nvGraphicFramePr>
        <p:xfrm>
          <a:off x="278696" y="899764"/>
          <a:ext cx="552363" cy="223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07355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98560"/>
                  </a:ext>
                </a:extLst>
              </a:tr>
            </a:tbl>
          </a:graphicData>
        </a:graphic>
      </p:graphicFrame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522CFA1B-8244-49CE-9E94-D1E20044A79B}"/>
              </a:ext>
            </a:extLst>
          </p:cNvPr>
          <p:cNvGraphicFramePr>
            <a:graphicFrameLocks noGrp="1"/>
          </p:cNvGraphicFramePr>
          <p:nvPr/>
        </p:nvGraphicFramePr>
        <p:xfrm>
          <a:off x="1527076" y="998900"/>
          <a:ext cx="1106853" cy="215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2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930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65862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75D8695B-A358-43EC-9F94-430841D1104F}"/>
              </a:ext>
            </a:extLst>
          </p:cNvPr>
          <p:cNvGraphicFramePr>
            <a:graphicFrameLocks noGrp="1"/>
          </p:cNvGraphicFramePr>
          <p:nvPr/>
        </p:nvGraphicFramePr>
        <p:xfrm>
          <a:off x="1539253" y="912443"/>
          <a:ext cx="552363" cy="223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07355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98560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25473F07-46BB-4F57-9103-251B45D4A6AD}"/>
              </a:ext>
            </a:extLst>
          </p:cNvPr>
          <p:cNvGraphicFramePr>
            <a:graphicFrameLocks noGrp="1"/>
          </p:cNvGraphicFramePr>
          <p:nvPr/>
        </p:nvGraphicFramePr>
        <p:xfrm>
          <a:off x="2787633" y="998900"/>
          <a:ext cx="1106853" cy="215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2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930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65862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30" name="Table 129">
            <a:extLst>
              <a:ext uri="{FF2B5EF4-FFF2-40B4-BE49-F238E27FC236}">
                <a16:creationId xmlns:a16="http://schemas.microsoft.com/office/drawing/2014/main" id="{6AD3B0EB-D452-43AF-A12F-B65E22F14AAD}"/>
              </a:ext>
            </a:extLst>
          </p:cNvPr>
          <p:cNvGraphicFramePr>
            <a:graphicFrameLocks noGrp="1"/>
          </p:cNvGraphicFramePr>
          <p:nvPr/>
        </p:nvGraphicFramePr>
        <p:xfrm>
          <a:off x="2799810" y="912443"/>
          <a:ext cx="552363" cy="223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07355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98560"/>
                  </a:ext>
                </a:extLst>
              </a:tr>
            </a:tbl>
          </a:graphicData>
        </a:graphic>
      </p:graphicFrame>
      <p:graphicFrame>
        <p:nvGraphicFramePr>
          <p:cNvPr id="131" name="Table 130">
            <a:extLst>
              <a:ext uri="{FF2B5EF4-FFF2-40B4-BE49-F238E27FC236}">
                <a16:creationId xmlns:a16="http://schemas.microsoft.com/office/drawing/2014/main" id="{445F1E4D-F5E2-48EB-A252-772B86D1FBDB}"/>
              </a:ext>
            </a:extLst>
          </p:cNvPr>
          <p:cNvGraphicFramePr>
            <a:graphicFrameLocks noGrp="1"/>
          </p:cNvGraphicFramePr>
          <p:nvPr/>
        </p:nvGraphicFramePr>
        <p:xfrm>
          <a:off x="4048189" y="998900"/>
          <a:ext cx="1106853" cy="215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2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930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65862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32" name="Table 131">
            <a:extLst>
              <a:ext uri="{FF2B5EF4-FFF2-40B4-BE49-F238E27FC236}">
                <a16:creationId xmlns:a16="http://schemas.microsoft.com/office/drawing/2014/main" id="{764E351A-9AA7-4377-843B-29DE8917C47D}"/>
              </a:ext>
            </a:extLst>
          </p:cNvPr>
          <p:cNvGraphicFramePr>
            <a:graphicFrameLocks noGrp="1"/>
          </p:cNvGraphicFramePr>
          <p:nvPr/>
        </p:nvGraphicFramePr>
        <p:xfrm>
          <a:off x="4060366" y="912443"/>
          <a:ext cx="552363" cy="223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07355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9856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9E72FABE-74B5-4CEE-BFCA-B1EB0520E51B}"/>
              </a:ext>
            </a:extLst>
          </p:cNvPr>
          <p:cNvGrpSpPr/>
          <p:nvPr/>
        </p:nvGrpSpPr>
        <p:grpSpPr>
          <a:xfrm>
            <a:off x="156770" y="4094395"/>
            <a:ext cx="1220968" cy="1884633"/>
            <a:chOff x="263323" y="4094031"/>
            <a:chExt cx="1220968" cy="1884633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373ECC1F-A9FE-4939-8152-A37B2716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05" b="90390" l="9906" r="89623">
                          <a14:foregroundMark x1="68868" y1="5844" x2="68868" y2="5844"/>
                          <a14:foregroundMark x1="69811" y1="4935" x2="69811" y2="4935"/>
                          <a14:foregroundMark x1="69811" y1="4935" x2="79009" y2="4935"/>
                          <a14:foregroundMark x1="45991" y1="90000" x2="44575" y2="90000"/>
                          <a14:foregroundMark x1="62264" y1="90390" x2="62264" y2="90390"/>
                          <a14:foregroundMark x1="42453" y1="90000" x2="42453" y2="90000"/>
                          <a14:foregroundMark x1="43160" y1="86883" x2="43160" y2="86883"/>
                          <a14:foregroundMark x1="42689" y1="82987" x2="42689" y2="82987"/>
                          <a14:foregroundMark x1="50943" y1="49740" x2="50943" y2="4974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9145" y="4094031"/>
              <a:ext cx="496694" cy="902014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EC1F120-742F-46C0-91EA-A09BF6F5A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4909">
                          <a14:foregroundMark x1="37591" y1="88193" x2="37591" y2="88193"/>
                          <a14:foregroundMark x1="40727" y1="87470" x2="40727" y2="87470"/>
                          <a14:foregroundMark x1="61500" y1="22289" x2="61500" y2="22289"/>
                          <a14:foregroundMark x1="63955" y1="63012" x2="63955" y2="63012"/>
                          <a14:foregroundMark x1="65273" y1="78795" x2="65273" y2="78795"/>
                          <a14:foregroundMark x1="65273" y1="84940" x2="65273" y2="84940"/>
                          <a14:foregroundMark x1="65000" y1="82410" x2="65000" y2="82410"/>
                          <a14:foregroundMark x1="65273" y1="86386" x2="65273" y2="86386"/>
                          <a14:foregroundMark x1="61909" y1="87470" x2="61909" y2="87470"/>
                          <a14:foregroundMark x1="62318" y1="83133" x2="62318" y2="86386"/>
                          <a14:foregroundMark x1="65409" y1="83494" x2="66227" y2="88554"/>
                          <a14:foregroundMark x1="62727" y1="83494" x2="62318" y2="88554"/>
                          <a14:foregroundMark x1="67864" y1="58675" x2="67864" y2="60482"/>
                          <a14:foregroundMark x1="61909" y1="87470" x2="61909" y2="87470"/>
                          <a14:foregroundMark x1="61909" y1="87831" x2="60409" y2="87831"/>
                          <a14:foregroundMark x1="88500" y1="24096" x2="88500" y2="24096"/>
                          <a14:foregroundMark x1="94909" y1="39880" x2="94909" y2="39880"/>
                          <a14:foregroundMark x1="90000" y1="36747" x2="90000" y2="36747"/>
                          <a14:foregroundMark x1="85909" y1="36747" x2="85909" y2="36747"/>
                          <a14:foregroundMark x1="94091" y1="30964" x2="94091" y2="30964"/>
                          <a14:foregroundMark x1="93818" y1="30964" x2="93818" y2="30964"/>
                          <a14:foregroundMark x1="93682" y1="32048" x2="93682" y2="27349"/>
                          <a14:foregroundMark x1="88909" y1="64699" x2="88909" y2="64699"/>
                          <a14:foregroundMark x1="84182" y1="63253" x2="84182" y2="63253"/>
                          <a14:foregroundMark x1="90136" y1="85301" x2="90136" y2="85301"/>
                          <a14:foregroundMark x1="90409" y1="87831" x2="90409" y2="87831"/>
                          <a14:foregroundMark x1="86591" y1="88916" x2="86591" y2="88916"/>
                          <a14:foregroundMark x1="82955" y1="69759" x2="82955" y2="69759"/>
                          <a14:foregroundMark x1="93818" y1="69759" x2="93818" y2="69759"/>
                          <a14:foregroundMark x1="94227" y1="29157" x2="94227" y2="29157"/>
                          <a14:foregroundMark x1="40591" y1="57590" x2="40591" y2="57590"/>
                          <a14:foregroundMark x1="40045" y1="35301" x2="40045" y2="35301"/>
                          <a14:foregroundMark x1="40591" y1="21928" x2="40591" y2="21928"/>
                          <a14:foregroundMark x1="45455" y1="15422" x2="45455" y2="15422"/>
                          <a14:foregroundMark x1="33000" y1="14337" x2="33000" y2="14337"/>
                          <a14:foregroundMark x1="37591" y1="55422" x2="37591" y2="55422"/>
                          <a14:foregroundMark x1="37727" y1="61566" x2="38409" y2="53253"/>
                          <a14:foregroundMark x1="42909" y1="56867" x2="42909" y2="56867"/>
                          <a14:foregroundMark x1="39636" y1="52530" x2="39636" y2="52530"/>
                          <a14:foregroundMark x1="39909" y1="49277" x2="38136" y2="54337"/>
                          <a14:foregroundMark x1="33545" y1="68313" x2="33545" y2="68313"/>
                          <a14:foregroundMark x1="34364" y1="69759" x2="34364" y2="69759"/>
                          <a14:foregroundMark x1="39227" y1="50723" x2="38682" y2="50361"/>
                          <a14:foregroundMark x1="62045" y1="58675" x2="62045" y2="58675"/>
                          <a14:foregroundMark x1="59455" y1="63253" x2="59455" y2="63253"/>
                          <a14:foregroundMark x1="41818" y1="23735" x2="41818" y2="23735"/>
                          <a14:foregroundMark x1="64091" y1="17229" x2="64091" y2="17229"/>
                          <a14:foregroundMark x1="12909" y1="36988" x2="12909" y2="36988"/>
                          <a14:foregroundMark x1="15727" y1="16506" x2="15727" y2="16506"/>
                          <a14:foregroundMark x1="15727" y1="16506" x2="15727" y2="16506"/>
                          <a14:foregroundMark x1="15727" y1="16506" x2="15727" y2="16506"/>
                          <a14:foregroundMark x1="15727" y1="16506" x2="13727" y2="17590"/>
                          <a14:foregroundMark x1="16409" y1="86747" x2="16409" y2="86747"/>
                          <a14:foregroundMark x1="13045" y1="87470" x2="13045" y2="87470"/>
                          <a14:foregroundMark x1="46136" y1="14699" x2="46136" y2="14699"/>
                        </a14:backgroundRemoval>
                      </a14:imgEffect>
                    </a14:imgLayer>
                  </a14:imgProps>
                </a:ext>
              </a:extLst>
            </a:blip>
            <a:srcRect r="73063"/>
            <a:stretch/>
          </p:blipFill>
          <p:spPr>
            <a:xfrm>
              <a:off x="275722" y="5020768"/>
              <a:ext cx="683927" cy="957896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8D0A68A8-7081-4AF8-902D-936463445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514" b="92732" l="8580" r="94076">
                          <a14:foregroundMark x1="79469" y1="21554" x2="79469" y2="21554"/>
                          <a14:foregroundMark x1="78243" y1="11529" x2="78243" y2="11529"/>
                          <a14:foregroundMark x1="89377" y1="16917" x2="89377" y2="16917"/>
                          <a14:foregroundMark x1="78345" y1="5514" x2="78345" y2="5514"/>
                          <a14:foregroundMark x1="62921" y1="14912" x2="62921" y2="14912"/>
                          <a14:foregroundMark x1="94076" y1="18045" x2="94076" y2="18045"/>
                          <a14:foregroundMark x1="88355" y1="20802" x2="88355" y2="20802"/>
                          <a14:foregroundMark x1="75996" y1="37218" x2="75996" y2="37218"/>
                          <a14:foregroundMark x1="75996" y1="60150" x2="75996" y2="60150"/>
                          <a14:foregroundMark x1="73647" y1="86466" x2="73647" y2="86466"/>
                          <a14:foregroundMark x1="73647" y1="91604" x2="73647" y2="91604"/>
                          <a14:foregroundMark x1="80592" y1="92732" x2="80592" y2="92732"/>
                          <a14:foregroundMark x1="80184" y1="87594" x2="80184" y2="87594"/>
                          <a14:foregroundMark x1="72012" y1="36717" x2="67518" y2="38471"/>
                          <a14:foregroundMark x1="80592" y1="59273" x2="74464" y2="60652"/>
                          <a14:foregroundMark x1="74464" y1="60652" x2="74770" y2="69048"/>
                          <a14:foregroundMark x1="74770" y1="69048" x2="79060" y2="62907"/>
                          <a14:foregroundMark x1="79060" y1="62907" x2="76813" y2="60025"/>
                          <a14:foregroundMark x1="75179" y1="28446" x2="77732" y2="22180"/>
                          <a14:foregroundMark x1="77732" y1="22180" x2="74055" y2="16291"/>
                          <a14:foregroundMark x1="74055" y1="16291" x2="69663" y2="21303"/>
                          <a14:foregroundMark x1="69663" y1="21303" x2="75179" y2="24561"/>
                          <a14:foregroundMark x1="75179" y1="24561" x2="78345" y2="22932"/>
                          <a14:foregroundMark x1="83657" y1="33960" x2="77324" y2="34712"/>
                          <a14:foregroundMark x1="77324" y1="34712" x2="76813" y2="41729"/>
                          <a14:foregroundMark x1="76813" y1="41729" x2="81614" y2="46617"/>
                          <a14:foregroundMark x1="81614" y1="46617" x2="86823" y2="42607"/>
                          <a14:foregroundMark x1="86823" y1="42607" x2="84883" y2="35338"/>
                          <a14:foregroundMark x1="84883" y1="35338" x2="81103" y2="32707"/>
                          <a14:foregroundMark x1="8580" y1="32331" x2="8580" y2="32331"/>
                          <a14:foregroundMark x1="28192" y1="35464" x2="9091" y2="34211"/>
                          <a14:foregroundMark x1="9091" y1="34211" x2="12870" y2="40727"/>
                          <a14:foregroundMark x1="12870" y1="40727" x2="18284" y2="43484"/>
                          <a14:foregroundMark x1="18284" y1="43484" x2="24617" y2="43734"/>
                          <a14:foregroundMark x1="24617" y1="43734" x2="28805" y2="38471"/>
                          <a14:foregroundMark x1="28805" y1="38471" x2="26966" y2="36090"/>
                          <a14:foregroundMark x1="19714" y1="62782" x2="19408" y2="63534"/>
                          <a14:foregroundMark x1="24821" y1="62782" x2="18999" y2="58396"/>
                          <a14:foregroundMark x1="18999" y1="58396" x2="16854" y2="66541"/>
                          <a14:foregroundMark x1="16854" y1="66541" x2="19612" y2="74311"/>
                          <a14:foregroundMark x1="19612" y1="74311" x2="25638" y2="73684"/>
                          <a14:foregroundMark x1="25638" y1="73684" x2="26251" y2="65915"/>
                          <a14:foregroundMark x1="26251" y1="65915" x2="22983" y2="62155"/>
                          <a14:foregroundMark x1="33504" y1="72556" x2="33504" y2="72556"/>
                          <a14:foregroundMark x1="10827" y1="67794" x2="10827" y2="67794"/>
                          <a14:foregroundMark x1="10827" y1="67794" x2="10010" y2="70050"/>
                          <a14:foregroundMark x1="12870" y1="61779" x2="12870" y2="61779"/>
                          <a14:foregroundMark x1="12257" y1="61779" x2="12257" y2="61779"/>
                          <a14:foregroundMark x1="30133" y1="61905" x2="30133" y2="61905"/>
                        </a14:backgroundRemoval>
                      </a14:imgEffect>
                    </a14:imgLayer>
                  </a14:imgProps>
                </a:ext>
              </a:extLst>
            </a:blip>
            <a:srcRect l="48166"/>
            <a:stretch/>
          </p:blipFill>
          <p:spPr>
            <a:xfrm>
              <a:off x="910694" y="5028678"/>
              <a:ext cx="573597" cy="902014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31B2FB46-F3F9-440A-8DB0-A177C0C6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571" b="90260" l="9752" r="89752">
                          <a14:foregroundMark x1="52893" y1="8701" x2="52893" y2="8701"/>
                          <a14:foregroundMark x1="76860" y1="22338" x2="76860" y2="22338"/>
                          <a14:foregroundMark x1="20992" y1="27273" x2="20992" y2="27273"/>
                          <a14:foregroundMark x1="27934" y1="22727" x2="27934" y2="22727"/>
                          <a14:foregroundMark x1="44628" y1="89870" x2="44628" y2="89870"/>
                          <a14:foregroundMark x1="56860" y1="90260" x2="56860" y2="902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23" y="4099020"/>
              <a:ext cx="708725" cy="902014"/>
            </a:xfrm>
            <a:prstGeom prst="rect">
              <a:avLst/>
            </a:prstGeom>
          </p:spPr>
        </p:pic>
      </p:grp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B6C64C2C-880C-4131-8325-760D3F9AB06F}"/>
              </a:ext>
            </a:extLst>
          </p:cNvPr>
          <p:cNvGraphicFramePr>
            <a:graphicFrameLocks noGrp="1"/>
          </p:cNvGraphicFramePr>
          <p:nvPr/>
        </p:nvGraphicFramePr>
        <p:xfrm>
          <a:off x="1580904" y="3926972"/>
          <a:ext cx="1106853" cy="215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2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930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65862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367529A9-FDCB-4094-8DCD-9836B8B788DF}"/>
              </a:ext>
            </a:extLst>
          </p:cNvPr>
          <p:cNvGraphicFramePr>
            <a:graphicFrameLocks noGrp="1"/>
          </p:cNvGraphicFramePr>
          <p:nvPr/>
        </p:nvGraphicFramePr>
        <p:xfrm>
          <a:off x="1593081" y="3840515"/>
          <a:ext cx="552363" cy="223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07355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98560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9968BCA-3BD6-4BA0-AFFA-E180078EEB1D}"/>
              </a:ext>
            </a:extLst>
          </p:cNvPr>
          <p:cNvGraphicFramePr>
            <a:graphicFrameLocks noGrp="1"/>
          </p:cNvGraphicFramePr>
          <p:nvPr/>
        </p:nvGraphicFramePr>
        <p:xfrm>
          <a:off x="2841461" y="3926972"/>
          <a:ext cx="1106853" cy="215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2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930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65862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88DA2896-B000-4260-9B45-77C01C02709B}"/>
              </a:ext>
            </a:extLst>
          </p:cNvPr>
          <p:cNvGraphicFramePr>
            <a:graphicFrameLocks noGrp="1"/>
          </p:cNvGraphicFramePr>
          <p:nvPr/>
        </p:nvGraphicFramePr>
        <p:xfrm>
          <a:off x="2853638" y="3840515"/>
          <a:ext cx="552363" cy="223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07355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98560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7AF43F03-FF58-4432-AA22-38485806B0B4}"/>
              </a:ext>
            </a:extLst>
          </p:cNvPr>
          <p:cNvGraphicFramePr>
            <a:graphicFrameLocks noGrp="1"/>
          </p:cNvGraphicFramePr>
          <p:nvPr/>
        </p:nvGraphicFramePr>
        <p:xfrm>
          <a:off x="4968737" y="3926972"/>
          <a:ext cx="1106853" cy="215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2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930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65862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B89D61FF-6BFE-423F-AD46-D8AF6F8C7ACF}"/>
              </a:ext>
            </a:extLst>
          </p:cNvPr>
          <p:cNvGraphicFramePr>
            <a:graphicFrameLocks noGrp="1"/>
          </p:cNvGraphicFramePr>
          <p:nvPr/>
        </p:nvGraphicFramePr>
        <p:xfrm>
          <a:off x="4980914" y="3840515"/>
          <a:ext cx="552363" cy="223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07355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98560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FAF9ECC6-4E52-4A63-BFE0-32B0DCBFD428}"/>
              </a:ext>
            </a:extLst>
          </p:cNvPr>
          <p:cNvGraphicFramePr>
            <a:graphicFrameLocks noGrp="1"/>
          </p:cNvGraphicFramePr>
          <p:nvPr/>
        </p:nvGraphicFramePr>
        <p:xfrm>
          <a:off x="3383774" y="7001490"/>
          <a:ext cx="1106853" cy="215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2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5466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930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781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65862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ED863A09-F721-4BD4-A3BB-D3850374CF48}"/>
              </a:ext>
            </a:extLst>
          </p:cNvPr>
          <p:cNvGraphicFramePr>
            <a:graphicFrameLocks noGrp="1"/>
          </p:cNvGraphicFramePr>
          <p:nvPr/>
        </p:nvGraphicFramePr>
        <p:xfrm>
          <a:off x="3395951" y="6915033"/>
          <a:ext cx="552363" cy="223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07355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 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800ml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  <a:tr h="175631"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98560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120D07FA-B0E0-44FC-8353-C71BDD5271C4}"/>
              </a:ext>
            </a:extLst>
          </p:cNvPr>
          <p:cNvGraphicFramePr>
            <a:graphicFrameLocks noGrp="1"/>
          </p:cNvGraphicFramePr>
          <p:nvPr/>
        </p:nvGraphicFramePr>
        <p:xfrm>
          <a:off x="146304" y="3128076"/>
          <a:ext cx="5060108" cy="276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5027">
                  <a:extLst>
                    <a:ext uri="{9D8B030D-6E8A-4147-A177-3AD203B41FA5}">
                      <a16:colId xmlns:a16="http://schemas.microsoft.com/office/drawing/2014/main" val="4136663171"/>
                    </a:ext>
                  </a:extLst>
                </a:gridCol>
                <a:gridCol w="1265027">
                  <a:extLst>
                    <a:ext uri="{9D8B030D-6E8A-4147-A177-3AD203B41FA5}">
                      <a16:colId xmlns:a16="http://schemas.microsoft.com/office/drawing/2014/main" val="40427028"/>
                    </a:ext>
                  </a:extLst>
                </a:gridCol>
                <a:gridCol w="1265027">
                  <a:extLst>
                    <a:ext uri="{9D8B030D-6E8A-4147-A177-3AD203B41FA5}">
                      <a16:colId xmlns:a16="http://schemas.microsoft.com/office/drawing/2014/main" val="2754020794"/>
                    </a:ext>
                  </a:extLst>
                </a:gridCol>
                <a:gridCol w="1265027">
                  <a:extLst>
                    <a:ext uri="{9D8B030D-6E8A-4147-A177-3AD203B41FA5}">
                      <a16:colId xmlns:a16="http://schemas.microsoft.com/office/drawing/2014/main" val="2843776402"/>
                    </a:ext>
                  </a:extLst>
                </a:gridCol>
              </a:tblGrid>
              <a:tr h="27629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42859"/>
                  </a:ext>
                </a:extLst>
              </a:tr>
            </a:tbl>
          </a:graphicData>
        </a:graphic>
      </p:graphicFrame>
      <p:pic>
        <p:nvPicPr>
          <p:cNvPr id="63" name="Picture 62" descr="A close up of a device&#10;&#10;Description automatically generated">
            <a:extLst>
              <a:ext uri="{FF2B5EF4-FFF2-40B4-BE49-F238E27FC236}">
                <a16:creationId xmlns:a16="http://schemas.microsoft.com/office/drawing/2014/main" id="{10CC1B57-3F59-4D1C-B287-6DAC2184100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206" b="81837" l="37186" r="46106">
                        <a14:foregroundMark x1="39322" y1="78970" x2="39322" y2="78970"/>
                        <a14:foregroundMark x1="37249" y1="65587" x2="37249" y2="65587"/>
                        <a14:foregroundMark x1="42588" y1="64896" x2="42588" y2="64896"/>
                        <a14:foregroundMark x1="40327" y1="64259" x2="40327" y2="64259"/>
                        <a14:foregroundMark x1="45980" y1="69995" x2="45980" y2="69995"/>
                        <a14:foregroundMark x1="42085" y1="81837" x2="42085" y2="8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63096" r="52703" b="17130"/>
          <a:stretch/>
        </p:blipFill>
        <p:spPr>
          <a:xfrm>
            <a:off x="5428939" y="959703"/>
            <a:ext cx="377825" cy="78830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72B5DEB-D3AD-4192-9B75-2E39548D9596}"/>
              </a:ext>
            </a:extLst>
          </p:cNvPr>
          <p:cNvSpPr txBox="1"/>
          <p:nvPr/>
        </p:nvSpPr>
        <p:spPr>
          <a:xfrm>
            <a:off x="5303450" y="1678265"/>
            <a:ext cx="71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1L and 400ml</a:t>
            </a:r>
          </a:p>
        </p:txBody>
      </p:sp>
      <p:pic>
        <p:nvPicPr>
          <p:cNvPr id="66" name="Picture 65" descr="A close up of a device&#10;&#10;Description automatically generated">
            <a:extLst>
              <a:ext uri="{FF2B5EF4-FFF2-40B4-BE49-F238E27FC236}">
                <a16:creationId xmlns:a16="http://schemas.microsoft.com/office/drawing/2014/main" id="{A923E7CC-0BD7-4C7B-80DD-824087FBF22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268" b="81891" l="73492" r="81219">
                        <a14:foregroundMark x1="76822" y1="66596" x2="76822" y2="66596"/>
                        <a14:foregroundMark x1="77513" y1="65321" x2="77513" y2="65321"/>
                        <a14:foregroundMark x1="74497" y1="77695" x2="74497" y2="77695"/>
                        <a14:foregroundMark x1="77952" y1="81891" x2="77952" y2="81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54" t="64334" r="17781" b="17130"/>
          <a:stretch/>
        </p:blipFill>
        <p:spPr>
          <a:xfrm>
            <a:off x="6166403" y="2243626"/>
            <a:ext cx="322402" cy="7389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F4AE73A-3802-45F9-BFBE-BB08C9E99533}"/>
              </a:ext>
            </a:extLst>
          </p:cNvPr>
          <p:cNvSpPr txBox="1"/>
          <p:nvPr/>
        </p:nvSpPr>
        <p:spPr>
          <a:xfrm>
            <a:off x="5970774" y="2922776"/>
            <a:ext cx="71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1L and 300ml</a:t>
            </a:r>
          </a:p>
        </p:txBody>
      </p:sp>
      <p:pic>
        <p:nvPicPr>
          <p:cNvPr id="70" name="Picture 69" descr="A close up of a device&#10;&#10;Description automatically generated">
            <a:extLst>
              <a:ext uri="{FF2B5EF4-FFF2-40B4-BE49-F238E27FC236}">
                <a16:creationId xmlns:a16="http://schemas.microsoft.com/office/drawing/2014/main" id="{E99F5A42-CFD6-45D1-8C7C-88D0EABF0BD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215" b="82103" l="18028" r="28832">
                        <a14:foregroundMark x1="18656" y1="66171" x2="18656" y2="66171"/>
                        <a14:foregroundMark x1="23304" y1="81678" x2="23304" y2="81678"/>
                        <a14:foregroundMark x1="21168" y1="65321" x2="21168" y2="65321"/>
                        <a14:foregroundMark x1="18028" y1="67233" x2="18028" y2="67233"/>
                        <a14:foregroundMark x1="25628" y1="82103" x2="25628" y2="82103"/>
                        <a14:foregroundMark x1="21106" y1="65374" x2="21106" y2="65374"/>
                        <a14:backgroundMark x1="27010" y1="69782" x2="27010" y2="69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64055" r="69616" b="17025"/>
          <a:stretch/>
        </p:blipFill>
        <p:spPr>
          <a:xfrm>
            <a:off x="5411776" y="2232738"/>
            <a:ext cx="440908" cy="75419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FBA740FC-BA89-4E95-85DE-43082B567071}"/>
              </a:ext>
            </a:extLst>
          </p:cNvPr>
          <p:cNvSpPr txBox="1"/>
          <p:nvPr/>
        </p:nvSpPr>
        <p:spPr>
          <a:xfrm>
            <a:off x="5303450" y="2922776"/>
            <a:ext cx="71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1L and 900ml</a:t>
            </a:r>
          </a:p>
        </p:txBody>
      </p:sp>
      <p:pic>
        <p:nvPicPr>
          <p:cNvPr id="73" name="Picture 72" descr="A close up of a device&#10;&#10;Description automatically generated">
            <a:extLst>
              <a:ext uri="{FF2B5EF4-FFF2-40B4-BE49-F238E27FC236}">
                <a16:creationId xmlns:a16="http://schemas.microsoft.com/office/drawing/2014/main" id="{B28C6A3E-030E-462F-99A9-002FA25EE8C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330" b="81572" l="90138" r="97802">
                        <a14:foregroundMark x1="92839" y1="81572" x2="92839" y2="81572"/>
                        <a14:foregroundMark x1="91520" y1="74721" x2="91520" y2="74721"/>
                        <a14:foregroundMark x1="90452" y1="68561" x2="90452" y2="68561"/>
                        <a14:foregroundMark x1="96420" y1="66330" x2="96420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94" t="65328" r="1140" b="17130"/>
          <a:stretch/>
        </p:blipFill>
        <p:spPr>
          <a:xfrm>
            <a:off x="6166403" y="1016592"/>
            <a:ext cx="322402" cy="69932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D93BFA8-1776-4B17-B581-225BA01683C6}"/>
              </a:ext>
            </a:extLst>
          </p:cNvPr>
          <p:cNvSpPr txBox="1"/>
          <p:nvPr/>
        </p:nvSpPr>
        <p:spPr>
          <a:xfrm>
            <a:off x="5970774" y="1669751"/>
            <a:ext cx="71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1L and 600ml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3206811-0A59-4211-A0D9-E4AF13209574}"/>
              </a:ext>
            </a:extLst>
          </p:cNvPr>
          <p:cNvGraphicFramePr>
            <a:graphicFrameLocks noGrp="1"/>
          </p:cNvGraphicFramePr>
          <p:nvPr/>
        </p:nvGraphicFramePr>
        <p:xfrm>
          <a:off x="442913" y="741964"/>
          <a:ext cx="754065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065">
                  <a:extLst>
                    <a:ext uri="{9D8B030D-6E8A-4147-A177-3AD203B41FA5}">
                      <a16:colId xmlns:a16="http://schemas.microsoft.com/office/drawing/2014/main" val="3521729697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0216087"/>
                  </a:ext>
                </a:extLst>
              </a:tr>
            </a:tbl>
          </a:graphicData>
        </a:graphic>
      </p:graphicFrame>
      <p:graphicFrame>
        <p:nvGraphicFramePr>
          <p:cNvPr id="75" name="Table 2">
            <a:extLst>
              <a:ext uri="{FF2B5EF4-FFF2-40B4-BE49-F238E27FC236}">
                <a16:creationId xmlns:a16="http://schemas.microsoft.com/office/drawing/2014/main" id="{75D18386-4E8F-452D-AEE5-81DD90AA5DB8}"/>
              </a:ext>
            </a:extLst>
          </p:cNvPr>
          <p:cNvGraphicFramePr>
            <a:graphicFrameLocks noGrp="1"/>
          </p:cNvGraphicFramePr>
          <p:nvPr/>
        </p:nvGraphicFramePr>
        <p:xfrm>
          <a:off x="1703470" y="741964"/>
          <a:ext cx="754065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065">
                  <a:extLst>
                    <a:ext uri="{9D8B030D-6E8A-4147-A177-3AD203B41FA5}">
                      <a16:colId xmlns:a16="http://schemas.microsoft.com/office/drawing/2014/main" val="3521729697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0216087"/>
                  </a:ext>
                </a:extLst>
              </a:tr>
            </a:tbl>
          </a:graphicData>
        </a:graphic>
      </p:graphicFrame>
      <p:graphicFrame>
        <p:nvGraphicFramePr>
          <p:cNvPr id="76" name="Table 2">
            <a:extLst>
              <a:ext uri="{FF2B5EF4-FFF2-40B4-BE49-F238E27FC236}">
                <a16:creationId xmlns:a16="http://schemas.microsoft.com/office/drawing/2014/main" id="{E314F514-B264-4D39-99ED-CB5A908F7F77}"/>
              </a:ext>
            </a:extLst>
          </p:cNvPr>
          <p:cNvGraphicFramePr>
            <a:graphicFrameLocks noGrp="1"/>
          </p:cNvGraphicFramePr>
          <p:nvPr/>
        </p:nvGraphicFramePr>
        <p:xfrm>
          <a:off x="2964027" y="741964"/>
          <a:ext cx="754065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065">
                  <a:extLst>
                    <a:ext uri="{9D8B030D-6E8A-4147-A177-3AD203B41FA5}">
                      <a16:colId xmlns:a16="http://schemas.microsoft.com/office/drawing/2014/main" val="3521729697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0216087"/>
                  </a:ext>
                </a:extLst>
              </a:tr>
            </a:tbl>
          </a:graphicData>
        </a:graphic>
      </p:graphicFrame>
      <p:graphicFrame>
        <p:nvGraphicFramePr>
          <p:cNvPr id="77" name="Table 2">
            <a:extLst>
              <a:ext uri="{FF2B5EF4-FFF2-40B4-BE49-F238E27FC236}">
                <a16:creationId xmlns:a16="http://schemas.microsoft.com/office/drawing/2014/main" id="{9D31B677-0F7C-4F40-8A1F-EC07E17F8AE6}"/>
              </a:ext>
            </a:extLst>
          </p:cNvPr>
          <p:cNvGraphicFramePr>
            <a:graphicFrameLocks noGrp="1"/>
          </p:cNvGraphicFramePr>
          <p:nvPr/>
        </p:nvGraphicFramePr>
        <p:xfrm>
          <a:off x="4224583" y="741964"/>
          <a:ext cx="754065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065">
                  <a:extLst>
                    <a:ext uri="{9D8B030D-6E8A-4147-A177-3AD203B41FA5}">
                      <a16:colId xmlns:a16="http://schemas.microsoft.com/office/drawing/2014/main" val="3521729697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0216087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E8C216F0-8D30-4E7B-B524-BC4371CB5269}"/>
              </a:ext>
            </a:extLst>
          </p:cNvPr>
          <p:cNvGrpSpPr/>
          <p:nvPr/>
        </p:nvGrpSpPr>
        <p:grpSpPr>
          <a:xfrm>
            <a:off x="-59506" y="9245715"/>
            <a:ext cx="7443229" cy="689608"/>
            <a:chOff x="-59506" y="9245715"/>
            <a:chExt cx="7443229" cy="689608"/>
          </a:xfrm>
        </p:grpSpPr>
        <p:pic>
          <p:nvPicPr>
            <p:cNvPr id="79" name="Picture 78" descr="A picture containing food, shirt&#10;&#10;Description automatically generated">
              <a:extLst>
                <a:ext uri="{FF2B5EF4-FFF2-40B4-BE49-F238E27FC236}">
                  <a16:creationId xmlns:a16="http://schemas.microsoft.com/office/drawing/2014/main" id="{5E0B44F2-DAD9-447C-A53C-579CBCEA9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7" y="9245715"/>
              <a:ext cx="1140483" cy="689608"/>
            </a:xfrm>
            <a:prstGeom prst="rect">
              <a:avLst/>
            </a:prstGeom>
          </p:spPr>
        </p:pic>
        <p:sp>
          <p:nvSpPr>
            <p:cNvPr id="88" name="Rectangle 5">
              <a:extLst>
                <a:ext uri="{FF2B5EF4-FFF2-40B4-BE49-F238E27FC236}">
                  <a16:creationId xmlns:a16="http://schemas.microsoft.com/office/drawing/2014/main" id="{84A4BC52-000C-4669-A57F-3A2B7ECB0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506" y="9701218"/>
              <a:ext cx="1495876" cy="18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600" b="1">
                  <a:solidFill>
                    <a:srgbClr val="706F6F"/>
                  </a:solidFill>
                  <a:latin typeface="Century Gothic" panose="020B0502020202020204" pitchFamily="34" charset="0"/>
                </a:rPr>
                <a:t>© Classroom Secrets Limited 2020</a:t>
              </a:r>
              <a:endParaRPr lang="en-GB" altLang="en-US" sz="500" b="1">
                <a:solidFill>
                  <a:srgbClr val="706F6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Rectangle 1">
              <a:extLst>
                <a:ext uri="{FF2B5EF4-FFF2-40B4-BE49-F238E27FC236}">
                  <a16:creationId xmlns:a16="http://schemas.microsoft.com/office/drawing/2014/main" id="{68B3532A-168B-40D9-B55F-04FAB6DED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23" y="9381344"/>
              <a:ext cx="6858000" cy="55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457181">
                <a:lnSpc>
                  <a:spcPct val="100000"/>
                </a:lnSpc>
                <a:spcAft>
                  <a:spcPct val="0"/>
                </a:spcAft>
                <a:buClrTx/>
                <a:tabLst>
                  <a:tab pos="0" algn="l"/>
                  <a:tab pos="447656" algn="l"/>
                  <a:tab pos="896900" algn="l"/>
                  <a:tab pos="1346143" algn="l"/>
                  <a:tab pos="1795388" algn="l"/>
                  <a:tab pos="2244631" algn="l"/>
                  <a:tab pos="2693875" algn="l"/>
                  <a:tab pos="3143118" algn="l"/>
                  <a:tab pos="3592363" algn="l"/>
                  <a:tab pos="4041606" algn="l"/>
                  <a:tab pos="4490850" algn="l"/>
                  <a:tab pos="4940093" algn="l"/>
                  <a:tab pos="5389337" algn="l"/>
                  <a:tab pos="5838581" algn="l"/>
                  <a:tab pos="6287824" algn="l"/>
                  <a:tab pos="6737068" algn="l"/>
                  <a:tab pos="7186312" algn="l"/>
                  <a:tab pos="7635555" algn="l"/>
                  <a:tab pos="8084799" algn="l"/>
                  <a:tab pos="8534042" algn="l"/>
                  <a:tab pos="8983287" algn="l"/>
                </a:tabLst>
              </a:pPr>
              <a:r>
                <a:rPr lang="en-GB" altLang="en-US" sz="1100" b="1" dirty="0">
                  <a:solidFill>
                    <a:srgbClr val="706F6F"/>
                  </a:solidFill>
                  <a:latin typeface="Century Gothic" panose="020B0502020202020204" pitchFamily="34" charset="0"/>
                </a:rPr>
                <a:t>This worksheet is part of our </a:t>
              </a:r>
              <a:r>
                <a:rPr lang="en-GB" altLang="en-US" sz="1100" b="1" dirty="0">
                  <a:solidFill>
                    <a:srgbClr val="F76756"/>
                  </a:solidFill>
                  <a:latin typeface="Century Gothic" panose="020B0502020202020204" pitchFamily="34" charset="0"/>
                </a:rPr>
                <a:t>Year 3</a:t>
              </a:r>
              <a:r>
                <a:rPr lang="en-GB" altLang="en-US" sz="1100" b="1" dirty="0">
                  <a:solidFill>
                    <a:srgbClr val="F75338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altLang="en-US" sz="1100" b="1" dirty="0">
                  <a:solidFill>
                    <a:srgbClr val="706F6F"/>
                  </a:solidFill>
                  <a:latin typeface="Century Gothic" panose="020B0502020202020204" pitchFamily="34" charset="0"/>
                </a:rPr>
                <a:t>Home Learning Pack for </a:t>
              </a:r>
              <a:r>
                <a:rPr lang="en-GB" altLang="en-US" sz="1100" b="1" dirty="0">
                  <a:solidFill>
                    <a:srgbClr val="F76756"/>
                  </a:solidFill>
                  <a:latin typeface="Century Gothic" panose="020B0502020202020204" pitchFamily="34" charset="0"/>
                </a:rPr>
                <a:t>Week 11</a:t>
              </a:r>
              <a:r>
                <a:rPr lang="en-GB" altLang="en-US" sz="1100" b="1" dirty="0">
                  <a:solidFill>
                    <a:srgbClr val="706F6F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algn="ctr" defTabSz="457181">
                <a:lnSpc>
                  <a:spcPct val="100000"/>
                </a:lnSpc>
                <a:spcAft>
                  <a:spcPct val="0"/>
                </a:spcAft>
                <a:buClrTx/>
                <a:tabLst>
                  <a:tab pos="0" algn="l"/>
                  <a:tab pos="447656" algn="l"/>
                  <a:tab pos="896900" algn="l"/>
                  <a:tab pos="1346143" algn="l"/>
                  <a:tab pos="1795388" algn="l"/>
                  <a:tab pos="2244631" algn="l"/>
                  <a:tab pos="2693875" algn="l"/>
                  <a:tab pos="3143118" algn="l"/>
                  <a:tab pos="3592363" algn="l"/>
                  <a:tab pos="4041606" algn="l"/>
                  <a:tab pos="4490850" algn="l"/>
                  <a:tab pos="4940093" algn="l"/>
                  <a:tab pos="5389337" algn="l"/>
                  <a:tab pos="5838581" algn="l"/>
                  <a:tab pos="6287824" algn="l"/>
                  <a:tab pos="6737068" algn="l"/>
                  <a:tab pos="7186312" algn="l"/>
                  <a:tab pos="7635555" algn="l"/>
                  <a:tab pos="8084799" algn="l"/>
                  <a:tab pos="8534042" algn="l"/>
                  <a:tab pos="8983287" algn="l"/>
                </a:tabLst>
              </a:pPr>
              <a:r>
                <a:rPr lang="en-GB" altLang="en-US" sz="1100" b="1" dirty="0">
                  <a:solidFill>
                    <a:srgbClr val="706F6F"/>
                  </a:solidFill>
                  <a:latin typeface="Century Gothic" panose="020B0502020202020204" pitchFamily="34" charset="0"/>
                </a:rPr>
                <a:t>Visit</a:t>
              </a:r>
              <a:r>
                <a:rPr lang="en-GB" altLang="en-US" sz="1400" b="1" dirty="0">
                  <a:latin typeface="Century Gothic" panose="020B0502020202020204" pitchFamily="34" charset="0"/>
                </a:rPr>
                <a:t> </a:t>
              </a:r>
              <a:r>
                <a:rPr lang="en-GB" altLang="en-US" sz="1400" b="1" dirty="0">
                  <a:solidFill>
                    <a:srgbClr val="1D619C"/>
                  </a:solidFill>
                  <a:latin typeface="Century Gothic" panose="020B0502020202020204" pitchFamily="34" charset="0"/>
                </a:rPr>
                <a:t>kids.classroomsecrets.co.uk </a:t>
              </a:r>
              <a:r>
                <a:rPr lang="en-GB" altLang="en-US" sz="1100" b="1" dirty="0">
                  <a:solidFill>
                    <a:srgbClr val="706F6F"/>
                  </a:solidFill>
                  <a:latin typeface="Century Gothic" panose="020B0502020202020204" pitchFamily="34" charset="0"/>
                </a:rPr>
                <a:t>for online games to support learning.</a:t>
              </a:r>
            </a:p>
            <a:p>
              <a:pPr algn="ctr" defTabSz="457181">
                <a:lnSpc>
                  <a:spcPct val="100000"/>
                </a:lnSpc>
                <a:spcAft>
                  <a:spcPct val="0"/>
                </a:spcAft>
                <a:buClrTx/>
                <a:tabLst>
                  <a:tab pos="0" algn="l"/>
                  <a:tab pos="447656" algn="l"/>
                  <a:tab pos="896900" algn="l"/>
                  <a:tab pos="1346143" algn="l"/>
                  <a:tab pos="1795388" algn="l"/>
                  <a:tab pos="2244631" algn="l"/>
                  <a:tab pos="2693875" algn="l"/>
                  <a:tab pos="3143118" algn="l"/>
                  <a:tab pos="3592363" algn="l"/>
                  <a:tab pos="4041606" algn="l"/>
                  <a:tab pos="4490850" algn="l"/>
                  <a:tab pos="4940093" algn="l"/>
                  <a:tab pos="5389337" algn="l"/>
                  <a:tab pos="5838581" algn="l"/>
                  <a:tab pos="6287824" algn="l"/>
                  <a:tab pos="6737068" algn="l"/>
                  <a:tab pos="7186312" algn="l"/>
                  <a:tab pos="7635555" algn="l"/>
                  <a:tab pos="8084799" algn="l"/>
                  <a:tab pos="8534042" algn="l"/>
                  <a:tab pos="8983287" algn="l"/>
                </a:tabLst>
              </a:pPr>
              <a:endParaRPr lang="en-GB" altLang="en-US" sz="200" b="1" dirty="0">
                <a:solidFill>
                  <a:srgbClr val="F76756"/>
                </a:solidFill>
                <a:latin typeface="Century Gothic" panose="020B0502020202020204" pitchFamily="34" charset="0"/>
              </a:endParaRPr>
            </a:p>
            <a:p>
              <a:pPr algn="ctr" defTabSz="457181">
                <a:lnSpc>
                  <a:spcPct val="100000"/>
                </a:lnSpc>
                <a:spcAft>
                  <a:spcPct val="0"/>
                </a:spcAft>
                <a:buClrTx/>
                <a:tabLst>
                  <a:tab pos="0" algn="l"/>
                  <a:tab pos="447656" algn="l"/>
                  <a:tab pos="896900" algn="l"/>
                  <a:tab pos="1346143" algn="l"/>
                  <a:tab pos="1795388" algn="l"/>
                  <a:tab pos="2244631" algn="l"/>
                  <a:tab pos="2693875" algn="l"/>
                  <a:tab pos="3143118" algn="l"/>
                  <a:tab pos="3592363" algn="l"/>
                  <a:tab pos="4041606" algn="l"/>
                  <a:tab pos="4490850" algn="l"/>
                  <a:tab pos="4940093" algn="l"/>
                  <a:tab pos="5389337" algn="l"/>
                  <a:tab pos="5838581" algn="l"/>
                  <a:tab pos="6287824" algn="l"/>
                  <a:tab pos="6737068" algn="l"/>
                  <a:tab pos="7186312" algn="l"/>
                  <a:tab pos="7635555" algn="l"/>
                  <a:tab pos="8084799" algn="l"/>
                  <a:tab pos="8534042" algn="l"/>
                  <a:tab pos="8983287" algn="l"/>
                </a:tabLst>
              </a:pPr>
              <a:endParaRPr lang="en-GB" altLang="en-US" sz="200" b="1" dirty="0">
                <a:solidFill>
                  <a:srgbClr val="F76756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165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2" ma:contentTypeDescription="Create a new document." ma:contentTypeScope="" ma:versionID="8b80b62d45d0cb23f9638cc884eb5b35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8faad84a2e09d1453228295a3d065f1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759B5E-B001-436F-86B7-489A2C6A39DF}">
  <ds:schemaRefs>
    <ds:schemaRef ds:uri="0f0ae0ff-29c4-4766-b250-c1a9bee8d430"/>
    <ds:schemaRef ds:uri="86144f90-c7b6-48d0-aae5-f5e9e48cc3df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BFA0669-9B32-4C93-BEAE-CDD33262B3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DDF9A5-7562-4159-9CD3-D80113046E8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1761</TotalTime>
  <Words>315</Words>
  <Application>Microsoft Office PowerPoint</Application>
  <PresentationFormat>A4 Paper (210x297 mm)</PresentationFormat>
  <Paragraphs>146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Measure Capacity Worksheet</dc:title>
  <dc:creator>Sian Stebbings</dc:creator>
  <cp:lastModifiedBy>Atifa Amini</cp:lastModifiedBy>
  <cp:revision>11</cp:revision>
  <dcterms:created xsi:type="dcterms:W3CDTF">2018-10-23T11:51:23Z</dcterms:created>
  <dcterms:modified xsi:type="dcterms:W3CDTF">2020-07-02T12:05:06Z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1776">
    <vt:lpwstr>37</vt:lpwstr>
  </property>
  <property fmtid="{D5CDD505-2E9C-101B-9397-08002B2CF9AE}" pid="5" name="AuthorIds_UIVersion_6144">
    <vt:lpwstr>54</vt:lpwstr>
  </property>
</Properties>
</file>