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99CCFF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F650B-7DCB-4021-8098-A0B7F4A9FBA3}" v="3" dt="2020-05-11T15:24:36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94" d="100"/>
          <a:sy n="94" d="100"/>
        </p:scale>
        <p:origin x="892" y="-2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77EF650B-7DCB-4021-8098-A0B7F4A9FBA3}"/>
    <pc:docChg chg="modSld">
      <pc:chgData name="Atifa Amini" userId="cc2251fc-5054-49d0-a310-c7af879023f5" providerId="ADAL" clId="{77EF650B-7DCB-4021-8098-A0B7F4A9FBA3}" dt="2020-05-11T15:25:11.850" v="19" actId="1037"/>
      <pc:docMkLst>
        <pc:docMk/>
      </pc:docMkLst>
      <pc:sldChg chg="addSp modSp mod">
        <pc:chgData name="Atifa Amini" userId="cc2251fc-5054-49d0-a310-c7af879023f5" providerId="ADAL" clId="{77EF650B-7DCB-4021-8098-A0B7F4A9FBA3}" dt="2020-05-11T15:25:11.850" v="19" actId="1037"/>
        <pc:sldMkLst>
          <pc:docMk/>
          <pc:sldMk cId="1644461443" sldId="386"/>
        </pc:sldMkLst>
        <pc:spChg chg="add mod">
          <ac:chgData name="Atifa Amini" userId="cc2251fc-5054-49d0-a310-c7af879023f5" providerId="ADAL" clId="{77EF650B-7DCB-4021-8098-A0B7F4A9FBA3}" dt="2020-05-11T15:25:11.850" v="19" actId="1037"/>
          <ac:spMkLst>
            <pc:docMk/>
            <pc:sldMk cId="1644461443" sldId="386"/>
            <ac:spMk id="2" creationId="{68FED677-A848-4F57-921E-4F14ADC60D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29B27C4-C26B-4A0D-8450-77EF046F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13792"/>
              </p:ext>
            </p:extLst>
          </p:nvPr>
        </p:nvGraphicFramePr>
        <p:xfrm>
          <a:off x="146304" y="0"/>
          <a:ext cx="6565392" cy="924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5392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lvl="1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entury Gothic" panose="020B0502020202020204" pitchFamily="34" charset="0"/>
                        </a:rPr>
                        <a:t>Subordinating Conjunctions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0559203"/>
                  </a:ext>
                </a:extLst>
              </a:tr>
              <a:tr h="292608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 Circle all the subordinating conjunctions.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92608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2. Match the clauses to the most appropriate subordinating conjunction to create a full sentence.</a:t>
                      </a:r>
                      <a:endParaRPr lang="en-GB" sz="1800" b="1" dirty="0"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29260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3. Sarah needs to alter the meaning of her sentences by changing only the subordinating conjunction. Which subordinating conjunctions could she use? Explain your answer.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A. She agreed to help him with his homework </a:t>
                      </a:r>
                      <a:r>
                        <a:rPr lang="en-GB" sz="1400" b="1" u="none" dirty="0">
                          <a:latin typeface="Century Gothic" panose="020B0502020202020204" pitchFamily="34" charset="0"/>
                        </a:rPr>
                        <a:t>before</a:t>
                      </a:r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 she completes her own.</a:t>
                      </a:r>
                    </a:p>
                    <a:p>
                      <a:pPr algn="l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B. We can go swimming </a:t>
                      </a:r>
                      <a:r>
                        <a:rPr lang="en-GB" sz="1400" b="1" u="none" dirty="0">
                          <a:latin typeface="Century Gothic" panose="020B0502020202020204" pitchFamily="34" charset="0"/>
                        </a:rPr>
                        <a:t>if</a:t>
                      </a:r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 the pool is quiet.</a:t>
                      </a:r>
                    </a:p>
                    <a:p>
                      <a:pPr algn="l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395068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BFCE228-4CE1-4D8B-9BC8-F0CB959F44E6}"/>
              </a:ext>
            </a:extLst>
          </p:cNvPr>
          <p:cNvSpPr/>
          <p:nvPr/>
        </p:nvSpPr>
        <p:spPr>
          <a:xfrm>
            <a:off x="764509" y="977900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golden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1D9F2AD-086B-40A1-A6BD-9E1816316723}"/>
              </a:ext>
            </a:extLst>
          </p:cNvPr>
          <p:cNvSpPr/>
          <p:nvPr/>
        </p:nvSpPr>
        <p:spPr>
          <a:xfrm>
            <a:off x="764509" y="1597839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and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8C451C8-26D5-478F-B0F5-2909333F6D53}"/>
              </a:ext>
            </a:extLst>
          </p:cNvPr>
          <p:cNvSpPr/>
          <p:nvPr/>
        </p:nvSpPr>
        <p:spPr>
          <a:xfrm>
            <a:off x="764509" y="2217778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when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9F9452-C45F-4ED4-9B29-86063833167E}"/>
              </a:ext>
            </a:extLst>
          </p:cNvPr>
          <p:cNvSpPr/>
          <p:nvPr/>
        </p:nvSpPr>
        <p:spPr>
          <a:xfrm>
            <a:off x="764509" y="2837717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behind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6598D47-0A3C-4717-B94C-CAEEC8F55FB8}"/>
              </a:ext>
            </a:extLst>
          </p:cNvPr>
          <p:cNvSpPr/>
          <p:nvPr/>
        </p:nvSpPr>
        <p:spPr>
          <a:xfrm>
            <a:off x="2755900" y="977900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while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2C7A746-D20A-4657-9EEA-865EDEB5BD16}"/>
              </a:ext>
            </a:extLst>
          </p:cNvPr>
          <p:cNvSpPr/>
          <p:nvPr/>
        </p:nvSpPr>
        <p:spPr>
          <a:xfrm>
            <a:off x="2755900" y="1597839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surprisingly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781F4B1-8BA4-4C87-AEFA-7559E1D760CA}"/>
              </a:ext>
            </a:extLst>
          </p:cNvPr>
          <p:cNvSpPr/>
          <p:nvPr/>
        </p:nvSpPr>
        <p:spPr>
          <a:xfrm>
            <a:off x="2755900" y="2217778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what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21A8A64-DF48-40E3-AC0E-B31ECDE84EC2}"/>
              </a:ext>
            </a:extLst>
          </p:cNvPr>
          <p:cNvSpPr/>
          <p:nvPr/>
        </p:nvSpPr>
        <p:spPr>
          <a:xfrm>
            <a:off x="2755900" y="2837717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so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F211230-7FB3-41D5-B969-AB946AFC50C9}"/>
              </a:ext>
            </a:extLst>
          </p:cNvPr>
          <p:cNvSpPr/>
          <p:nvPr/>
        </p:nvSpPr>
        <p:spPr>
          <a:xfrm>
            <a:off x="4747291" y="977900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the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F5183A-2DC6-4851-9CA8-802E805D0154}"/>
              </a:ext>
            </a:extLst>
          </p:cNvPr>
          <p:cNvSpPr/>
          <p:nvPr/>
        </p:nvSpPr>
        <p:spPr>
          <a:xfrm>
            <a:off x="4747291" y="1597839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but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8A4570C-8615-47F4-8646-A7BE063AEF06}"/>
              </a:ext>
            </a:extLst>
          </p:cNvPr>
          <p:cNvSpPr/>
          <p:nvPr/>
        </p:nvSpPr>
        <p:spPr>
          <a:xfrm>
            <a:off x="4747291" y="2217778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who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2C2D47A-E590-4083-95F4-DAA4ADE8AFAA}"/>
              </a:ext>
            </a:extLst>
          </p:cNvPr>
          <p:cNvSpPr/>
          <p:nvPr/>
        </p:nvSpPr>
        <p:spPr>
          <a:xfrm>
            <a:off x="4747291" y="2837717"/>
            <a:ext cx="1346200" cy="330200"/>
          </a:xfrm>
          <a:prstGeom prst="roundRect">
            <a:avLst/>
          </a:prstGeom>
          <a:ln w="28575">
            <a:solidFill>
              <a:srgbClr val="99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if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81EB7D-C687-442C-867C-4348AB430008}"/>
              </a:ext>
            </a:extLst>
          </p:cNvPr>
          <p:cNvGraphicFramePr>
            <a:graphicFrameLocks noGrp="1"/>
          </p:cNvGraphicFramePr>
          <p:nvPr/>
        </p:nvGraphicFramePr>
        <p:xfrm>
          <a:off x="450251" y="4082620"/>
          <a:ext cx="6120000" cy="173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982523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1916421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982669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06030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982331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She decided to help her mum fix the car…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…the lead actors were poorly that day.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105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86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 school play was a roaring success…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although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…he knocked him over and didn’t say sorry.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258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11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He wasn’t friends with Ahmed any more…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while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…Dad vacuumed the muddy hallway.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92161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2AF25195-EAA0-4910-ABD2-1E17E6471A3F}"/>
              </a:ext>
            </a:extLst>
          </p:cNvPr>
          <p:cNvGrpSpPr/>
          <p:nvPr/>
        </p:nvGrpSpPr>
        <p:grpSpPr>
          <a:xfrm>
            <a:off x="-59506" y="9245715"/>
            <a:ext cx="7443229" cy="689608"/>
            <a:chOff x="-59506" y="9245715"/>
            <a:chExt cx="7443229" cy="689608"/>
          </a:xfrm>
        </p:grpSpPr>
        <p:pic>
          <p:nvPicPr>
            <p:cNvPr id="33" name="Picture 32" descr="A picture containing food, shirt&#10;&#10;Description automatically generated">
              <a:extLst>
                <a:ext uri="{FF2B5EF4-FFF2-40B4-BE49-F238E27FC236}">
                  <a16:creationId xmlns:a16="http://schemas.microsoft.com/office/drawing/2014/main" id="{E8E6E45C-8072-423C-BCE7-1F85BC65E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" y="9245715"/>
              <a:ext cx="1140483" cy="689608"/>
            </a:xfrm>
            <a:prstGeom prst="rect">
              <a:avLst/>
            </a:prstGeom>
          </p:spPr>
        </p:pic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DD843167-2F97-4215-AE97-A8F652CF9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506" y="9701218"/>
              <a:ext cx="1495876" cy="183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6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© Classroom Secrets Limited 2020</a:t>
              </a:r>
              <a:endParaRPr lang="en-GB" altLang="en-US" sz="500" b="1">
                <a:solidFill>
                  <a:srgbClr val="706F6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1">
              <a:extLst>
                <a:ext uri="{FF2B5EF4-FFF2-40B4-BE49-F238E27FC236}">
                  <a16:creationId xmlns:a16="http://schemas.microsoft.com/office/drawing/2014/main" id="{71BF41A9-4F6B-4C29-A7AD-8BB66FEDB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23" y="9381344"/>
              <a:ext cx="6858000" cy="498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Visit</a:t>
              </a:r>
              <a:r>
                <a:rPr lang="en-GB" altLang="en-US" sz="1400" b="1">
                  <a:latin typeface="Century Gothic" panose="020B0502020202020204" pitchFamily="34" charset="0"/>
                </a:rPr>
                <a:t> </a:t>
              </a:r>
              <a:r>
                <a:rPr lang="en-GB" altLang="en-US" sz="1400" b="1">
                  <a:solidFill>
                    <a:srgbClr val="1D619C"/>
                  </a:solidFill>
                  <a:latin typeface="Century Gothic" panose="020B0502020202020204" pitchFamily="34" charset="0"/>
                </a:rPr>
                <a:t>kids.classroomsecrets.co.uk </a:t>
              </a: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for online games to support learning.</a:t>
              </a: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endParaRPr lang="en-GB" altLang="en-US" sz="200" b="1">
                <a:solidFill>
                  <a:srgbClr val="F76756"/>
                </a:solidFill>
                <a:latin typeface="Century Gothic" panose="020B0502020202020204" pitchFamily="34" charset="0"/>
              </a:endParaRP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000" b="1">
                  <a:solidFill>
                    <a:srgbClr val="F76756"/>
                  </a:solidFill>
                  <a:latin typeface="Century Gothic" panose="020B0502020202020204" pitchFamily="34" charset="0"/>
                </a:rPr>
                <a:t>Join our        Group: </a:t>
              </a:r>
              <a:r>
                <a:rPr lang="en-GB" altLang="en-US" sz="1000" b="1">
                  <a:solidFill>
                    <a:srgbClr val="00B2CE"/>
                  </a:solidFill>
                  <a:latin typeface="Century Gothic" panose="020B0502020202020204" pitchFamily="34" charset="0"/>
                </a:rPr>
                <a:t>Coronavirus Home Learning Support for Teachers and Parents</a:t>
              </a:r>
              <a:endParaRPr lang="en-GB" altLang="en-US" sz="900" b="1">
                <a:solidFill>
                  <a:srgbClr val="00B2C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6" name="Picture 35" descr="A picture containing object, kit, drawing&#10;&#10;Description automatically generated">
              <a:extLst>
                <a:ext uri="{FF2B5EF4-FFF2-40B4-BE49-F238E27FC236}">
                  <a16:creationId xmlns:a16="http://schemas.microsoft.com/office/drawing/2014/main" id="{6DD32BDB-3B69-4651-99CA-4ADB33818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48" y="9656909"/>
              <a:ext cx="199599" cy="19959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8FED677-A848-4F57-921E-4F14ADC60D35}"/>
              </a:ext>
            </a:extLst>
          </p:cNvPr>
          <p:cNvSpPr txBox="1"/>
          <p:nvPr/>
        </p:nvSpPr>
        <p:spPr>
          <a:xfrm>
            <a:off x="182882" y="8007927"/>
            <a:ext cx="6480000" cy="11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1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1F4AC10-A9D8-4D30-9E70-0211E1DC28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184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Subordinating Conjunctions Worksheet</dc:title>
  <dc:creator>Sian Stebbings</dc:creator>
  <cp:lastModifiedBy>Atifa Amini</cp:lastModifiedBy>
  <cp:revision>6</cp:revision>
  <dcterms:created xsi:type="dcterms:W3CDTF">2018-10-23T11:51:23Z</dcterms:created>
  <dcterms:modified xsi:type="dcterms:W3CDTF">2020-05-11T15:25:12Z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