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4"/>
  </p:sldMasterIdLst>
  <p:notesMasterIdLst>
    <p:notesMasterId r:id="rId35"/>
  </p:notesMasterIdLst>
  <p:sldIdLst>
    <p:sldId id="257" r:id="rId5"/>
    <p:sldId id="256" r:id="rId6"/>
    <p:sldId id="259" r:id="rId7"/>
    <p:sldId id="295" r:id="rId8"/>
    <p:sldId id="296" r:id="rId9"/>
    <p:sldId id="260" r:id="rId10"/>
    <p:sldId id="294" r:id="rId11"/>
    <p:sldId id="269" r:id="rId12"/>
    <p:sldId id="270" r:id="rId13"/>
    <p:sldId id="285" r:id="rId14"/>
    <p:sldId id="286" r:id="rId15"/>
    <p:sldId id="273" r:id="rId16"/>
    <p:sldId id="275" r:id="rId17"/>
    <p:sldId id="274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4" r:id="rId26"/>
    <p:sldId id="287" r:id="rId27"/>
    <p:sldId id="261" r:id="rId28"/>
    <p:sldId id="288" r:id="rId29"/>
    <p:sldId id="291" r:id="rId30"/>
    <p:sldId id="290" r:id="rId31"/>
    <p:sldId id="292" r:id="rId32"/>
    <p:sldId id="297" r:id="rId33"/>
    <p:sldId id="293" r:id="rId34"/>
  </p:sldIdLst>
  <p:sldSz cx="12192000" cy="6858000"/>
  <p:notesSz cx="6858000" cy="9144000"/>
  <p:embeddedFontLst>
    <p:embeddedFont>
      <p:font typeface="Calibri" panose="020F0502020204030204" pitchFamily="34" charset="0"/>
      <p:regular r:id="rId36"/>
      <p:bold r:id="rId37"/>
      <p:italic r:id="rId38"/>
      <p:boldItalic r:id="rId39"/>
    </p:embeddedFont>
    <p:embeddedFont>
      <p:font typeface="Calibri Light" panose="020F0302020204030204" pitchFamily="34" charset="0"/>
      <p:regular r:id="rId40"/>
      <p:italic r:id="rId41"/>
    </p:embeddedFont>
    <p:embeddedFont>
      <p:font typeface="Century Gothic" panose="020B0502020202020204" pitchFamily="34" charset="0"/>
      <p:regular r:id="rId42"/>
      <p:bold r:id="rId43"/>
      <p:italic r:id="rId44"/>
      <p:boldItalic r:id="rId45"/>
    </p:embeddedFont>
    <p:embeddedFont>
      <p:font typeface="Poppins" panose="00000500000000000000" pitchFamily="2" charset="0"/>
      <p:regular r:id="rId46"/>
      <p:bold r:id="rId47"/>
      <p:italic r:id="rId48"/>
      <p:boldItalic r:id="rId4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5B50"/>
    <a:srgbClr val="FF2E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9E21179-1942-40E2-A401-8100E03B392B}" v="1" dt="2023-08-16T07:28:14.17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35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font" Target="fonts/font4.fntdata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font" Target="fonts/font7.fntdata"/><Relationship Id="rId47" Type="http://schemas.openxmlformats.org/officeDocument/2006/relationships/font" Target="fonts/font12.fntdata"/><Relationship Id="rId50" Type="http://schemas.openxmlformats.org/officeDocument/2006/relationships/presProps" Target="presProps.xml"/><Relationship Id="rId55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font" Target="fonts/font3.fntdata"/><Relationship Id="rId46" Type="http://schemas.openxmlformats.org/officeDocument/2006/relationships/font" Target="fonts/font11.fntdata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font" Target="fonts/font6.fntdata"/><Relationship Id="rId54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font" Target="fonts/font2.fntdata"/><Relationship Id="rId40" Type="http://schemas.openxmlformats.org/officeDocument/2006/relationships/font" Target="fonts/font5.fntdata"/><Relationship Id="rId45" Type="http://schemas.openxmlformats.org/officeDocument/2006/relationships/font" Target="fonts/font10.fntdata"/><Relationship Id="rId53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font" Target="fonts/font1.fntdata"/><Relationship Id="rId49" Type="http://schemas.openxmlformats.org/officeDocument/2006/relationships/font" Target="fonts/font14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font" Target="fonts/font9.fntdata"/><Relationship Id="rId52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Relationship Id="rId43" Type="http://schemas.openxmlformats.org/officeDocument/2006/relationships/font" Target="fonts/font8.fntdata"/><Relationship Id="rId48" Type="http://schemas.openxmlformats.org/officeDocument/2006/relationships/font" Target="fonts/font13.fntdata"/><Relationship Id="rId8" Type="http://schemas.openxmlformats.org/officeDocument/2006/relationships/slide" Target="slides/slide4.xml"/><Relationship Id="rId51" Type="http://schemas.openxmlformats.org/officeDocument/2006/relationships/viewProps" Target="viewProps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j Easton" userId="9bed9145-19ea-4ea1-8fb2-8e1a39050083" providerId="ADAL" clId="{C9E21179-1942-40E2-A401-8100E03B392B}"/>
    <pc:docChg chg="custSel modSld">
      <pc:chgData name="Marj Easton" userId="9bed9145-19ea-4ea1-8fb2-8e1a39050083" providerId="ADAL" clId="{C9E21179-1942-40E2-A401-8100E03B392B}" dt="2023-08-16T07:28:35.627" v="3" actId="732"/>
      <pc:docMkLst>
        <pc:docMk/>
      </pc:docMkLst>
      <pc:sldChg chg="addSp delSp modSp mod">
        <pc:chgData name="Marj Easton" userId="9bed9145-19ea-4ea1-8fb2-8e1a39050083" providerId="ADAL" clId="{C9E21179-1942-40E2-A401-8100E03B392B}" dt="2023-08-16T07:28:35.627" v="3" actId="732"/>
        <pc:sldMkLst>
          <pc:docMk/>
          <pc:sldMk cId="3715524450" sldId="257"/>
        </pc:sldMkLst>
        <pc:spChg chg="del">
          <ac:chgData name="Marj Easton" userId="9bed9145-19ea-4ea1-8fb2-8e1a39050083" providerId="ADAL" clId="{C9E21179-1942-40E2-A401-8100E03B392B}" dt="2023-08-16T07:28:24.507" v="2" actId="478"/>
          <ac:spMkLst>
            <pc:docMk/>
            <pc:sldMk cId="3715524450" sldId="257"/>
            <ac:spMk id="7" creationId="{D6D59D7B-A762-5D45-2867-503B5BF74A4B}"/>
          </ac:spMkLst>
        </pc:spChg>
        <pc:picChg chg="add mod modCrop">
          <ac:chgData name="Marj Easton" userId="9bed9145-19ea-4ea1-8fb2-8e1a39050083" providerId="ADAL" clId="{C9E21179-1942-40E2-A401-8100E03B392B}" dt="2023-08-16T07:28:35.627" v="3" actId="732"/>
          <ac:picMkLst>
            <pc:docMk/>
            <pc:sldMk cId="3715524450" sldId="257"/>
            <ac:picMk id="2" creationId="{2EF934ED-2895-76D8-932C-3A7EC71CAC14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1A9E86-587C-E44B-B5BB-AA0ED28958EA}" type="datetimeFigureOut">
              <a:rPr lang="en-GB" smtClean="0"/>
              <a:t>16/08/2023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DC6369-2099-1D48-8418-9EF80AE11D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98294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DC6369-2099-1D48-8418-9EF80AE11DF0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61480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DC6369-2099-1D48-8418-9EF80AE11DF0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27286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mpty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9790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56CA712-1808-E770-A1F6-E90904A030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45F7DC-449B-C593-0594-E1CB3EF1DC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5EEEEE-9DB7-6A2B-F740-501D67C029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ED4944-9677-CB4B-9262-F35EC822D3E7}" type="datetimeFigureOut">
              <a:rPr lang="en-GB" smtClean="0"/>
              <a:t>16/08/2023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65D12E-4D69-40D4-3D94-4E11DFFCCA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8A15D4-FF15-3E36-C388-C599E6F085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6A3B47-C826-A646-ACDD-5F634FF1F8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698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EEE7CB87-3AC9-D75A-0AD2-C484BE500AD0}"/>
              </a:ext>
            </a:extLst>
          </p:cNvPr>
          <p:cNvSpPr/>
          <p:nvPr/>
        </p:nvSpPr>
        <p:spPr>
          <a:xfrm>
            <a:off x="468923" y="1012032"/>
            <a:ext cx="756138" cy="75613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49EE730-A223-3696-E899-1B3F10F51402}"/>
              </a:ext>
            </a:extLst>
          </p:cNvPr>
          <p:cNvCxnSpPr>
            <a:cxnSpLocks/>
          </p:cNvCxnSpPr>
          <p:nvPr/>
        </p:nvCxnSpPr>
        <p:spPr>
          <a:xfrm>
            <a:off x="298938" y="1012032"/>
            <a:ext cx="0" cy="3906809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6D04E4CA-BD7C-4239-D873-F24951574B74}"/>
              </a:ext>
            </a:extLst>
          </p:cNvPr>
          <p:cNvSpPr/>
          <p:nvPr/>
        </p:nvSpPr>
        <p:spPr>
          <a:xfrm>
            <a:off x="1395045" y="1012032"/>
            <a:ext cx="2215662" cy="756138"/>
          </a:xfrm>
          <a:prstGeom prst="rect">
            <a:avLst/>
          </a:prstGeom>
          <a:solidFill>
            <a:srgbClr val="FF2E3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05584A2-87FB-5D86-6A96-875F9D335EEC}"/>
              </a:ext>
            </a:extLst>
          </p:cNvPr>
          <p:cNvSpPr txBox="1">
            <a:spLocks/>
          </p:cNvSpPr>
          <p:nvPr/>
        </p:nvSpPr>
        <p:spPr>
          <a:xfrm>
            <a:off x="1591407" y="1195752"/>
            <a:ext cx="1758462" cy="51178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b="1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MATHS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AF3E50B2-7472-6F09-1D30-B1411EAA3E92}"/>
              </a:ext>
            </a:extLst>
          </p:cNvPr>
          <p:cNvSpPr txBox="1">
            <a:spLocks/>
          </p:cNvSpPr>
          <p:nvPr/>
        </p:nvSpPr>
        <p:spPr>
          <a:xfrm>
            <a:off x="553915" y="4577852"/>
            <a:ext cx="10726616" cy="51178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6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Represent Numbers to 100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4C518FB-B98A-50A8-8A2A-E5D8FEECD2AD}"/>
              </a:ext>
            </a:extLst>
          </p:cNvPr>
          <p:cNvSpPr txBox="1"/>
          <p:nvPr/>
        </p:nvSpPr>
        <p:spPr>
          <a:xfrm>
            <a:off x="492369" y="1169376"/>
            <a:ext cx="709246" cy="51178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900" b="1" i="0" u="none" strike="noStrike" kern="1200" cap="none" spc="0" normalizeH="0" baseline="0" noProof="0">
                <a:ln>
                  <a:noFill/>
                </a:ln>
                <a:solidFill>
                  <a:srgbClr val="FF2E30"/>
                </a:solidFill>
                <a:effectLst/>
                <a:uLnTx/>
                <a:uFillTx/>
                <a:latin typeface="Poppins" pitchFamily="2" charset="77"/>
                <a:ea typeface="+mj-ea"/>
                <a:cs typeface="Poppins" pitchFamily="2" charset="77"/>
              </a:rPr>
              <a:t>Y3</a:t>
            </a:r>
            <a:endParaRPr kumimoji="0" lang="en-GB" sz="2900" b="1" i="0" u="none" strike="noStrike" kern="1200" cap="none" spc="0" normalizeH="0" baseline="0" noProof="0" dirty="0">
              <a:ln>
                <a:noFill/>
              </a:ln>
              <a:solidFill>
                <a:srgbClr val="FF2E30"/>
              </a:solidFill>
              <a:effectLst/>
              <a:uLnTx/>
              <a:uFillTx/>
              <a:latin typeface="Poppins" pitchFamily="2" charset="77"/>
              <a:ea typeface="+mj-ea"/>
              <a:cs typeface="Poppins" pitchFamily="2" charset="77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EF934ED-2895-76D8-932C-3A7EC71CAC1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430"/>
          <a:stretch/>
        </p:blipFill>
        <p:spPr>
          <a:xfrm>
            <a:off x="468923" y="1451645"/>
            <a:ext cx="10199078" cy="235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5244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7778196-577B-2D51-2833-0B646DD534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7016117D-791D-40B4-7C10-D45FCFA915C3}"/>
              </a:ext>
            </a:extLst>
          </p:cNvPr>
          <p:cNvSpPr txBox="1">
            <a:spLocks/>
          </p:cNvSpPr>
          <p:nvPr/>
        </p:nvSpPr>
        <p:spPr>
          <a:xfrm>
            <a:off x="131884" y="77296"/>
            <a:ext cx="7962900" cy="51178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itchFamily="2" charset="77"/>
                <a:ea typeface="+mj-ea"/>
                <a:cs typeface="Poppins" pitchFamily="2" charset="77"/>
              </a:rPr>
              <a:t>Represent Numbers to 100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DD1CBA3B-1D14-2DE7-F949-5321FCC9B64F}"/>
              </a:ext>
            </a:extLst>
          </p:cNvPr>
          <p:cNvSpPr txBox="1">
            <a:spLocks/>
          </p:cNvSpPr>
          <p:nvPr/>
        </p:nvSpPr>
        <p:spPr>
          <a:xfrm>
            <a:off x="131884" y="5027193"/>
            <a:ext cx="11561379" cy="14183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oppins" pitchFamily="2" charset="77"/>
              <a:ea typeface="+mn-ea"/>
              <a:cs typeface="Poppins" pitchFamily="2" charset="7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2E68D74-EAE8-425F-75F6-67CC5B695F31}"/>
              </a:ext>
            </a:extLst>
          </p:cNvPr>
          <p:cNvSpPr txBox="1"/>
          <p:nvPr/>
        </p:nvSpPr>
        <p:spPr>
          <a:xfrm>
            <a:off x="131884" y="1121613"/>
            <a:ext cx="11561379" cy="95923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How can we count how many straws there are altogether?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oppins" pitchFamily="2" charset="77"/>
              <a:ea typeface="+mn-ea"/>
              <a:cs typeface="Poppi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3006299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988F4F6F-6FBC-0C1A-15F2-CAD2806CEB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7016117D-791D-40B4-7C10-D45FCFA915C3}"/>
              </a:ext>
            </a:extLst>
          </p:cNvPr>
          <p:cNvSpPr txBox="1">
            <a:spLocks/>
          </p:cNvSpPr>
          <p:nvPr/>
        </p:nvSpPr>
        <p:spPr>
          <a:xfrm>
            <a:off x="131884" y="77296"/>
            <a:ext cx="7962900" cy="51178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itchFamily="2" charset="77"/>
                <a:ea typeface="+mj-ea"/>
                <a:cs typeface="Poppins" pitchFamily="2" charset="77"/>
              </a:rPr>
              <a:t>Represent Numbers to 100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DD1CBA3B-1D14-2DE7-F949-5321FCC9B64F}"/>
              </a:ext>
            </a:extLst>
          </p:cNvPr>
          <p:cNvSpPr txBox="1">
            <a:spLocks/>
          </p:cNvSpPr>
          <p:nvPr/>
        </p:nvSpPr>
        <p:spPr>
          <a:xfrm>
            <a:off x="131884" y="5027193"/>
            <a:ext cx="11561379" cy="14183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oppins" pitchFamily="2" charset="77"/>
              <a:ea typeface="+mn-ea"/>
              <a:cs typeface="Poppins" pitchFamily="2" charset="7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84653E3-89FE-5724-9217-56C8410176A1}"/>
              </a:ext>
            </a:extLst>
          </p:cNvPr>
          <p:cNvSpPr txBox="1"/>
          <p:nvPr/>
        </p:nvSpPr>
        <p:spPr>
          <a:xfrm>
            <a:off x="3708400" y="6158745"/>
            <a:ext cx="520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EB5B5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10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B254019-1E48-505E-46F3-7F4BE108B5BA}"/>
              </a:ext>
            </a:extLst>
          </p:cNvPr>
          <p:cNvSpPr txBox="1"/>
          <p:nvPr/>
        </p:nvSpPr>
        <p:spPr>
          <a:xfrm>
            <a:off x="5651587" y="6158745"/>
            <a:ext cx="5727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EB5B5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20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4F43043-CD34-D7FC-7A83-6DC65FFF9047}"/>
              </a:ext>
            </a:extLst>
          </p:cNvPr>
          <p:cNvSpPr txBox="1"/>
          <p:nvPr/>
        </p:nvSpPr>
        <p:spPr>
          <a:xfrm>
            <a:off x="7632043" y="6158745"/>
            <a:ext cx="5727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EB5B5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30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82EE8EA-C754-4390-2EE6-8A0B969EA760}"/>
              </a:ext>
            </a:extLst>
          </p:cNvPr>
          <p:cNvSpPr txBox="1"/>
          <p:nvPr/>
        </p:nvSpPr>
        <p:spPr>
          <a:xfrm>
            <a:off x="131884" y="1121613"/>
            <a:ext cx="11561379" cy="195438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EB5B50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We can count them in tens. There are 3 bundles of ten.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EB5B50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3 tens = 30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EB5B50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There are 30 straws.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oppins" pitchFamily="2" charset="77"/>
              <a:ea typeface="+mn-ea"/>
              <a:cs typeface="Poppi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687846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06EF137-E17D-8F7A-36A9-273C9799BF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7016117D-791D-40B4-7C10-D45FCFA915C3}"/>
              </a:ext>
            </a:extLst>
          </p:cNvPr>
          <p:cNvSpPr txBox="1">
            <a:spLocks/>
          </p:cNvSpPr>
          <p:nvPr/>
        </p:nvSpPr>
        <p:spPr>
          <a:xfrm>
            <a:off x="131884" y="77296"/>
            <a:ext cx="7962900" cy="51178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itchFamily="2" charset="77"/>
                <a:ea typeface="+mj-ea"/>
                <a:cs typeface="Poppins" pitchFamily="2" charset="77"/>
              </a:rPr>
              <a:t>Represent Numbers to 100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DD1CBA3B-1D14-2DE7-F949-5321FCC9B64F}"/>
              </a:ext>
            </a:extLst>
          </p:cNvPr>
          <p:cNvSpPr txBox="1">
            <a:spLocks/>
          </p:cNvSpPr>
          <p:nvPr/>
        </p:nvSpPr>
        <p:spPr>
          <a:xfrm>
            <a:off x="131884" y="5027193"/>
            <a:ext cx="11561379" cy="141838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oppins" pitchFamily="2" charset="77"/>
              <a:ea typeface="+mn-ea"/>
              <a:cs typeface="Poppins" pitchFamily="2" charset="77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dirty="0">
              <a:solidFill>
                <a:prstClr val="black"/>
              </a:solidFill>
              <a:latin typeface="Poppins" pitchFamily="2" charset="77"/>
              <a:cs typeface="Poppins" pitchFamily="2" charset="77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What number is represented?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F0E6096-947D-ACF3-3714-D0E2DD37699E}"/>
              </a:ext>
            </a:extLst>
          </p:cNvPr>
          <p:cNvSpPr txBox="1"/>
          <p:nvPr/>
        </p:nvSpPr>
        <p:spPr>
          <a:xfrm>
            <a:off x="131884" y="1121613"/>
            <a:ext cx="11561379" cy="95923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We can use tens and ones to represent numbers.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There are 3 tens and 5 ones.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oppins" pitchFamily="2" charset="77"/>
              <a:ea typeface="+mn-ea"/>
              <a:cs typeface="Poppi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1869211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D8AA94A-63ED-D5B4-2F61-5CC0E4D3C0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7016117D-791D-40B4-7C10-D45FCFA915C3}"/>
              </a:ext>
            </a:extLst>
          </p:cNvPr>
          <p:cNvSpPr txBox="1">
            <a:spLocks/>
          </p:cNvSpPr>
          <p:nvPr/>
        </p:nvSpPr>
        <p:spPr>
          <a:xfrm>
            <a:off x="131884" y="77296"/>
            <a:ext cx="7962900" cy="51178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itchFamily="2" charset="77"/>
                <a:ea typeface="+mj-ea"/>
                <a:cs typeface="Poppins" pitchFamily="2" charset="77"/>
              </a:rPr>
              <a:t>Represent Numbers to 100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DD1CBA3B-1D14-2DE7-F949-5321FCC9B64F}"/>
              </a:ext>
            </a:extLst>
          </p:cNvPr>
          <p:cNvSpPr txBox="1">
            <a:spLocks/>
          </p:cNvSpPr>
          <p:nvPr/>
        </p:nvSpPr>
        <p:spPr>
          <a:xfrm>
            <a:off x="131884" y="5027193"/>
            <a:ext cx="11561379" cy="14183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oppins" pitchFamily="2" charset="77"/>
              <a:ea typeface="+mn-ea"/>
              <a:cs typeface="Poppins" pitchFamily="2" charset="7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1E68137-6EF6-0939-0BBA-89891DDD324C}"/>
              </a:ext>
            </a:extLst>
          </p:cNvPr>
          <p:cNvSpPr txBox="1"/>
          <p:nvPr/>
        </p:nvSpPr>
        <p:spPr>
          <a:xfrm>
            <a:off x="131884" y="1121613"/>
            <a:ext cx="11561379" cy="145680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EB5B50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The number is 35.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EB5B50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The 3 represents 3 tens. The 5 represents 5 ones.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EB5B50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3 tens = 30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EB5B50"/>
              </a:solidFill>
              <a:effectLst/>
              <a:uLnTx/>
              <a:uFillTx/>
              <a:latin typeface="Poppins" pitchFamily="2" charset="77"/>
              <a:ea typeface="+mn-ea"/>
              <a:cs typeface="Poppi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148285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F7E054B-85BE-64C1-5200-4B3A12A3F0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7016117D-791D-40B4-7C10-D45FCFA915C3}"/>
              </a:ext>
            </a:extLst>
          </p:cNvPr>
          <p:cNvSpPr txBox="1">
            <a:spLocks/>
          </p:cNvSpPr>
          <p:nvPr/>
        </p:nvSpPr>
        <p:spPr>
          <a:xfrm>
            <a:off x="131884" y="77296"/>
            <a:ext cx="7962900" cy="51178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itchFamily="2" charset="77"/>
                <a:ea typeface="+mj-ea"/>
                <a:cs typeface="Poppins" pitchFamily="2" charset="77"/>
              </a:rPr>
              <a:t>Represent Numbers to 100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DD1CBA3B-1D14-2DE7-F949-5321FCC9B64F}"/>
              </a:ext>
            </a:extLst>
          </p:cNvPr>
          <p:cNvSpPr txBox="1">
            <a:spLocks/>
          </p:cNvSpPr>
          <p:nvPr/>
        </p:nvSpPr>
        <p:spPr>
          <a:xfrm>
            <a:off x="131884" y="5027193"/>
            <a:ext cx="11561379" cy="141838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oppins" pitchFamily="2" charset="77"/>
              <a:ea typeface="+mn-ea"/>
              <a:cs typeface="Poppins" pitchFamily="2" charset="77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There are </a:t>
            </a:r>
            <a:r>
              <a:rPr lang="en-GB" spc="-500" dirty="0">
                <a:solidFill>
                  <a:prstClr val="black"/>
                </a:solidFill>
                <a:latin typeface="Poppins" pitchFamily="2" charset="77"/>
                <a:cs typeface="Poppins" pitchFamily="2" charset="77"/>
              </a:rPr>
              <a:t>____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 tens and </a:t>
            </a:r>
            <a:r>
              <a:rPr kumimoji="0" lang="en-GB" sz="2400" b="0" i="0" u="none" strike="noStrike" kern="1200" cap="none" spc="-50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____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 ones.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>
                <a:solidFill>
                  <a:prstClr val="black"/>
                </a:solidFill>
                <a:latin typeface="Poppins" pitchFamily="2" charset="77"/>
                <a:cs typeface="Poppins" pitchFamily="2" charset="77"/>
              </a:rPr>
              <a:t>The number is </a:t>
            </a:r>
            <a:r>
              <a:rPr lang="en-GB" spc="-500" dirty="0">
                <a:solidFill>
                  <a:prstClr val="black"/>
                </a:solidFill>
                <a:latin typeface="Poppins" pitchFamily="2" charset="77"/>
                <a:cs typeface="Poppins" pitchFamily="2" charset="77"/>
              </a:rPr>
              <a:t>____</a:t>
            </a:r>
            <a:r>
              <a:rPr lang="en-GB" dirty="0">
                <a:solidFill>
                  <a:prstClr val="black"/>
                </a:solidFill>
                <a:latin typeface="Poppins" pitchFamily="2" charset="77"/>
                <a:cs typeface="Poppins" pitchFamily="2" charset="77"/>
              </a:rPr>
              <a:t> 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D8A9AD2-F3AE-9859-3E09-D8BBB46FB12F}"/>
              </a:ext>
            </a:extLst>
          </p:cNvPr>
          <p:cNvSpPr txBox="1"/>
          <p:nvPr/>
        </p:nvSpPr>
        <p:spPr>
          <a:xfrm>
            <a:off x="131884" y="1121613"/>
            <a:ext cx="11561379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Complete the sentences for the number represented below.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oppins" pitchFamily="2" charset="77"/>
              <a:ea typeface="+mn-ea"/>
              <a:cs typeface="Poppi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7050705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E7A7267-798D-F7B6-ED02-A6BA023DD5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7016117D-791D-40B4-7C10-D45FCFA915C3}"/>
              </a:ext>
            </a:extLst>
          </p:cNvPr>
          <p:cNvSpPr txBox="1">
            <a:spLocks/>
          </p:cNvSpPr>
          <p:nvPr/>
        </p:nvSpPr>
        <p:spPr>
          <a:xfrm>
            <a:off x="131884" y="77296"/>
            <a:ext cx="7962900" cy="51178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itchFamily="2" charset="77"/>
                <a:ea typeface="+mj-ea"/>
                <a:cs typeface="Poppins" pitchFamily="2" charset="77"/>
              </a:rPr>
              <a:t>Represent Numbers to 100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DD1CBA3B-1D14-2DE7-F949-5321FCC9B64F}"/>
              </a:ext>
            </a:extLst>
          </p:cNvPr>
          <p:cNvSpPr txBox="1">
            <a:spLocks/>
          </p:cNvSpPr>
          <p:nvPr/>
        </p:nvSpPr>
        <p:spPr>
          <a:xfrm>
            <a:off x="131884" y="5027193"/>
            <a:ext cx="11561379" cy="141838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oppins" pitchFamily="2" charset="77"/>
              <a:ea typeface="+mn-ea"/>
              <a:cs typeface="Poppins" pitchFamily="2" charset="77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EB5B50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There are </a:t>
            </a:r>
            <a:r>
              <a:rPr lang="en-GB" dirty="0">
                <a:solidFill>
                  <a:srgbClr val="EB5B50"/>
                </a:solidFill>
                <a:latin typeface="Poppins" pitchFamily="2" charset="77"/>
                <a:cs typeface="Poppins" pitchFamily="2" charset="77"/>
              </a:rPr>
              <a:t>4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EB5B50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 tens and </a:t>
            </a:r>
            <a:r>
              <a:rPr kumimoji="0" lang="en-GB" sz="2400" b="0" i="0" u="none" strike="noStrike" kern="1200" cap="none" normalizeH="0" noProof="0" dirty="0">
                <a:ln>
                  <a:noFill/>
                </a:ln>
                <a:solidFill>
                  <a:srgbClr val="EB5B50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2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EB5B50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 ones.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>
                <a:solidFill>
                  <a:srgbClr val="EB5B50"/>
                </a:solidFill>
                <a:latin typeface="Poppins" pitchFamily="2" charset="77"/>
                <a:cs typeface="Poppins" pitchFamily="2" charset="77"/>
              </a:rPr>
              <a:t>The number is 42.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A6A9F4D-FA27-DE79-CDC5-A8F4B2A9696E}"/>
              </a:ext>
            </a:extLst>
          </p:cNvPr>
          <p:cNvSpPr txBox="1"/>
          <p:nvPr/>
        </p:nvSpPr>
        <p:spPr>
          <a:xfrm>
            <a:off x="131884" y="1121613"/>
            <a:ext cx="11561379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EB5B50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The 4 represents 4 tens. The 2 represents 2 ones.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EB5B50"/>
              </a:solidFill>
              <a:effectLst/>
              <a:uLnTx/>
              <a:uFillTx/>
              <a:latin typeface="Poppins" pitchFamily="2" charset="77"/>
              <a:ea typeface="+mn-ea"/>
              <a:cs typeface="Poppi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4110664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4D17E1AB-3E4C-4A66-BB1A-9CD83289E4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7016117D-791D-40B4-7C10-D45FCFA915C3}"/>
              </a:ext>
            </a:extLst>
          </p:cNvPr>
          <p:cNvSpPr txBox="1">
            <a:spLocks/>
          </p:cNvSpPr>
          <p:nvPr/>
        </p:nvSpPr>
        <p:spPr>
          <a:xfrm>
            <a:off x="131884" y="77296"/>
            <a:ext cx="7962900" cy="51178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itchFamily="2" charset="77"/>
                <a:ea typeface="+mj-ea"/>
                <a:cs typeface="Poppins" pitchFamily="2" charset="77"/>
              </a:rPr>
              <a:t>Represent Numbers to 100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DD1CBA3B-1D14-2DE7-F949-5321FCC9B64F}"/>
              </a:ext>
            </a:extLst>
          </p:cNvPr>
          <p:cNvSpPr txBox="1">
            <a:spLocks/>
          </p:cNvSpPr>
          <p:nvPr/>
        </p:nvSpPr>
        <p:spPr>
          <a:xfrm>
            <a:off x="131884" y="5027193"/>
            <a:ext cx="11561379" cy="14183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dirty="0">
              <a:latin typeface="Poppins" pitchFamily="2" charset="77"/>
              <a:cs typeface="Poppins" pitchFamily="2" charset="77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5BD3A7C-7A4A-F6B5-EF3B-522518941424}"/>
              </a:ext>
            </a:extLst>
          </p:cNvPr>
          <p:cNvCxnSpPr>
            <a:cxnSpLocks/>
          </p:cNvCxnSpPr>
          <p:nvPr/>
        </p:nvCxnSpPr>
        <p:spPr>
          <a:xfrm>
            <a:off x="3336758" y="1948202"/>
            <a:ext cx="0" cy="18684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>
            <a:extLst>
              <a:ext uri="{FF2B5EF4-FFF2-40B4-BE49-F238E27FC236}">
                <a16:creationId xmlns:a16="http://schemas.microsoft.com/office/drawing/2014/main" id="{B0A1611D-C76D-0D1C-25CE-F66EABB5E39F}"/>
              </a:ext>
            </a:extLst>
          </p:cNvPr>
          <p:cNvSpPr/>
          <p:nvPr/>
        </p:nvSpPr>
        <p:spPr>
          <a:xfrm>
            <a:off x="3246758" y="5080278"/>
            <a:ext cx="180000" cy="180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A535D65-AB42-F50D-3A39-D6CC6F24A744}"/>
              </a:ext>
            </a:extLst>
          </p:cNvPr>
          <p:cNvSpPr txBox="1"/>
          <p:nvPr/>
        </p:nvSpPr>
        <p:spPr>
          <a:xfrm>
            <a:off x="4017619" y="2645625"/>
            <a:ext cx="5293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Poppins" panose="00000500000000000000" pitchFamily="2" charset="0"/>
                <a:cs typeface="Poppins" panose="00000500000000000000" pitchFamily="2" charset="0"/>
              </a:rPr>
              <a:t>=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4E2B5C5-109F-1976-4CB2-94B49DFBD206}"/>
              </a:ext>
            </a:extLst>
          </p:cNvPr>
          <p:cNvSpPr txBox="1"/>
          <p:nvPr/>
        </p:nvSpPr>
        <p:spPr>
          <a:xfrm>
            <a:off x="5777156" y="2645624"/>
            <a:ext cx="1281184" cy="461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Poppins" panose="00000500000000000000" pitchFamily="2" charset="0"/>
                <a:cs typeface="Poppins" panose="00000500000000000000" pitchFamily="2" charset="0"/>
              </a:rPr>
              <a:t>= 10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C477590-DC86-4759-2285-6E8D10B60704}"/>
              </a:ext>
            </a:extLst>
          </p:cNvPr>
          <p:cNvSpPr txBox="1"/>
          <p:nvPr/>
        </p:nvSpPr>
        <p:spPr>
          <a:xfrm>
            <a:off x="4017619" y="4941451"/>
            <a:ext cx="5293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Poppins" panose="00000500000000000000" pitchFamily="2" charset="0"/>
                <a:cs typeface="Poppins" panose="00000500000000000000" pitchFamily="2" charset="0"/>
              </a:rPr>
              <a:t>=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CE06261-3AC3-D356-CEF2-4138B1C11B3C}"/>
              </a:ext>
            </a:extLst>
          </p:cNvPr>
          <p:cNvSpPr txBox="1"/>
          <p:nvPr/>
        </p:nvSpPr>
        <p:spPr>
          <a:xfrm>
            <a:off x="5777156" y="4939445"/>
            <a:ext cx="1281184" cy="461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Poppins" panose="00000500000000000000" pitchFamily="2" charset="0"/>
                <a:cs typeface="Poppins" panose="00000500000000000000" pitchFamily="2" charset="0"/>
              </a:rPr>
              <a:t>= 1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A2E83F8-D2CD-7EC6-85CF-8AB573CAA7A1}"/>
              </a:ext>
            </a:extLst>
          </p:cNvPr>
          <p:cNvSpPr txBox="1"/>
          <p:nvPr/>
        </p:nvSpPr>
        <p:spPr>
          <a:xfrm>
            <a:off x="131884" y="1121613"/>
            <a:ext cx="11561379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We can quickly draw 10s and 1s using lines and dots.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oppins" pitchFamily="2" charset="77"/>
              <a:ea typeface="+mn-ea"/>
              <a:cs typeface="Poppi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1922718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6DD94022-A2E4-A0DB-1B2B-3181663EF6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7016117D-791D-40B4-7C10-D45FCFA915C3}"/>
              </a:ext>
            </a:extLst>
          </p:cNvPr>
          <p:cNvSpPr txBox="1">
            <a:spLocks/>
          </p:cNvSpPr>
          <p:nvPr/>
        </p:nvSpPr>
        <p:spPr>
          <a:xfrm>
            <a:off x="131884" y="77296"/>
            <a:ext cx="7962900" cy="51178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itchFamily="2" charset="77"/>
                <a:ea typeface="+mj-ea"/>
                <a:cs typeface="Poppins" pitchFamily="2" charset="77"/>
              </a:rPr>
              <a:t>Represent Numbers to 100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DD1CBA3B-1D14-2DE7-F949-5321FCC9B64F}"/>
              </a:ext>
            </a:extLst>
          </p:cNvPr>
          <p:cNvSpPr txBox="1">
            <a:spLocks/>
          </p:cNvSpPr>
          <p:nvPr/>
        </p:nvSpPr>
        <p:spPr>
          <a:xfrm>
            <a:off x="131884" y="5027193"/>
            <a:ext cx="11561379" cy="141838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dirty="0">
              <a:latin typeface="Poppins" pitchFamily="2" charset="77"/>
              <a:cs typeface="Poppins" pitchFamily="2" charset="77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dirty="0">
              <a:latin typeface="Poppins" pitchFamily="2" charset="77"/>
              <a:cs typeface="Poppins" pitchFamily="2" charset="77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>
                <a:latin typeface="Poppins" pitchFamily="2" charset="77"/>
                <a:cs typeface="Poppins" pitchFamily="2" charset="77"/>
              </a:rPr>
              <a:t>Draw the tens first. Then draw the ones.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5BD3A7C-7A4A-F6B5-EF3B-522518941424}"/>
              </a:ext>
            </a:extLst>
          </p:cNvPr>
          <p:cNvCxnSpPr>
            <a:cxnSpLocks/>
          </p:cNvCxnSpPr>
          <p:nvPr/>
        </p:nvCxnSpPr>
        <p:spPr>
          <a:xfrm>
            <a:off x="3705726" y="2334016"/>
            <a:ext cx="0" cy="18684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14E2B5C5-109F-1976-4CB2-94B49DFBD206}"/>
              </a:ext>
            </a:extLst>
          </p:cNvPr>
          <p:cNvSpPr txBox="1"/>
          <p:nvPr/>
        </p:nvSpPr>
        <p:spPr>
          <a:xfrm>
            <a:off x="3345194" y="4643724"/>
            <a:ext cx="1281184" cy="461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Poppins" panose="00000500000000000000" pitchFamily="2" charset="0"/>
                <a:cs typeface="Poppins" panose="00000500000000000000" pitchFamily="2" charset="0"/>
              </a:rPr>
              <a:t>2 tens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CE06261-3AC3-D356-CEF2-4138B1C11B3C}"/>
              </a:ext>
            </a:extLst>
          </p:cNvPr>
          <p:cNvSpPr txBox="1"/>
          <p:nvPr/>
        </p:nvSpPr>
        <p:spPr>
          <a:xfrm>
            <a:off x="6301816" y="4643724"/>
            <a:ext cx="1281184" cy="461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Poppins" panose="00000500000000000000" pitchFamily="2" charset="0"/>
                <a:cs typeface="Poppins" panose="00000500000000000000" pitchFamily="2" charset="0"/>
              </a:rPr>
              <a:t>6 ones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E478CA3D-F45A-0A90-E57B-A9B47E5EF65F}"/>
              </a:ext>
            </a:extLst>
          </p:cNvPr>
          <p:cNvCxnSpPr>
            <a:cxnSpLocks/>
          </p:cNvCxnSpPr>
          <p:nvPr/>
        </p:nvCxnSpPr>
        <p:spPr>
          <a:xfrm>
            <a:off x="4211052" y="2334016"/>
            <a:ext cx="0" cy="18684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4F500CF1-8E5A-E6AA-D7CF-69137A9A1FC7}"/>
              </a:ext>
            </a:extLst>
          </p:cNvPr>
          <p:cNvSpPr txBox="1"/>
          <p:nvPr/>
        </p:nvSpPr>
        <p:spPr>
          <a:xfrm>
            <a:off x="131884" y="1121613"/>
            <a:ext cx="11561379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26 has 2 lines to represent 2 tens and 6 dots to represent 6 ones. 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oppins" pitchFamily="2" charset="77"/>
              <a:ea typeface="+mn-ea"/>
              <a:cs typeface="Poppi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6367585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016117D-791D-40B4-7C10-D45FCFA915C3}"/>
              </a:ext>
            </a:extLst>
          </p:cNvPr>
          <p:cNvSpPr txBox="1">
            <a:spLocks/>
          </p:cNvSpPr>
          <p:nvPr/>
        </p:nvSpPr>
        <p:spPr>
          <a:xfrm>
            <a:off x="131884" y="77296"/>
            <a:ext cx="7962900" cy="51178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itchFamily="2" charset="77"/>
                <a:ea typeface="+mj-ea"/>
                <a:cs typeface="Poppins" pitchFamily="2" charset="77"/>
              </a:rPr>
              <a:t>Represent Numbers to 100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DD1CBA3B-1D14-2DE7-F949-5321FCC9B64F}"/>
              </a:ext>
            </a:extLst>
          </p:cNvPr>
          <p:cNvSpPr txBox="1">
            <a:spLocks/>
          </p:cNvSpPr>
          <p:nvPr/>
        </p:nvSpPr>
        <p:spPr>
          <a:xfrm>
            <a:off x="131884" y="5027193"/>
            <a:ext cx="11561379" cy="14183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dirty="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4E2B5C5-109F-1976-4CB2-94B49DFBD206}"/>
              </a:ext>
            </a:extLst>
          </p:cNvPr>
          <p:cNvSpPr txBox="1"/>
          <p:nvPr/>
        </p:nvSpPr>
        <p:spPr>
          <a:xfrm>
            <a:off x="1484310" y="2067633"/>
            <a:ext cx="601164" cy="461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Poppins" panose="00000500000000000000" pitchFamily="2" charset="0"/>
                <a:cs typeface="Poppins" panose="00000500000000000000" pitchFamily="2" charset="0"/>
              </a:rPr>
              <a:t>15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CE06261-3AC3-D356-CEF2-4138B1C11B3C}"/>
              </a:ext>
            </a:extLst>
          </p:cNvPr>
          <p:cNvSpPr txBox="1"/>
          <p:nvPr/>
        </p:nvSpPr>
        <p:spPr>
          <a:xfrm>
            <a:off x="5630470" y="2067633"/>
            <a:ext cx="564205" cy="4723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Poppins" panose="00000500000000000000" pitchFamily="2" charset="0"/>
                <a:cs typeface="Poppins" panose="00000500000000000000" pitchFamily="2" charset="0"/>
              </a:rPr>
              <a:t>37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3A55D83-B432-460A-81EB-1D5FA6A208F8}"/>
              </a:ext>
            </a:extLst>
          </p:cNvPr>
          <p:cNvSpPr txBox="1"/>
          <p:nvPr/>
        </p:nvSpPr>
        <p:spPr>
          <a:xfrm>
            <a:off x="9739671" y="2067633"/>
            <a:ext cx="564205" cy="4723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Poppins" panose="00000500000000000000" pitchFamily="2" charset="0"/>
                <a:cs typeface="Poppins" panose="00000500000000000000" pitchFamily="2" charset="0"/>
              </a:rPr>
              <a:t>43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1BC6574-F664-8F3D-48F2-B28DD3862A25}"/>
              </a:ext>
            </a:extLst>
          </p:cNvPr>
          <p:cNvSpPr txBox="1"/>
          <p:nvPr/>
        </p:nvSpPr>
        <p:spPr>
          <a:xfrm>
            <a:off x="131884" y="1121613"/>
            <a:ext cx="11561379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Draw these numbers using lines and dots to represent the tens and ones. 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oppins" pitchFamily="2" charset="77"/>
              <a:ea typeface="+mn-ea"/>
              <a:cs typeface="Poppi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8414825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016117D-791D-40B4-7C10-D45FCFA915C3}"/>
              </a:ext>
            </a:extLst>
          </p:cNvPr>
          <p:cNvSpPr txBox="1">
            <a:spLocks/>
          </p:cNvSpPr>
          <p:nvPr/>
        </p:nvSpPr>
        <p:spPr>
          <a:xfrm>
            <a:off x="131884" y="77296"/>
            <a:ext cx="7962900" cy="51178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itchFamily="2" charset="77"/>
                <a:ea typeface="+mj-ea"/>
                <a:cs typeface="Poppins" pitchFamily="2" charset="77"/>
              </a:rPr>
              <a:t>Represent Numbers to 100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DD1CBA3B-1D14-2DE7-F949-5321FCC9B64F}"/>
              </a:ext>
            </a:extLst>
          </p:cNvPr>
          <p:cNvSpPr txBox="1">
            <a:spLocks/>
          </p:cNvSpPr>
          <p:nvPr/>
        </p:nvSpPr>
        <p:spPr>
          <a:xfrm>
            <a:off x="131884" y="5027193"/>
            <a:ext cx="11561379" cy="14183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dirty="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4E2B5C5-109F-1976-4CB2-94B49DFBD206}"/>
              </a:ext>
            </a:extLst>
          </p:cNvPr>
          <p:cNvSpPr txBox="1"/>
          <p:nvPr/>
        </p:nvSpPr>
        <p:spPr>
          <a:xfrm>
            <a:off x="1484310" y="2067633"/>
            <a:ext cx="601164" cy="461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Poppins" panose="00000500000000000000" pitchFamily="2" charset="0"/>
                <a:cs typeface="Poppins" panose="00000500000000000000" pitchFamily="2" charset="0"/>
              </a:rPr>
              <a:t>15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CE06261-3AC3-D356-CEF2-4138B1C11B3C}"/>
              </a:ext>
            </a:extLst>
          </p:cNvPr>
          <p:cNvSpPr txBox="1"/>
          <p:nvPr/>
        </p:nvSpPr>
        <p:spPr>
          <a:xfrm>
            <a:off x="5630470" y="2067633"/>
            <a:ext cx="564205" cy="4723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Poppins" panose="00000500000000000000" pitchFamily="2" charset="0"/>
                <a:cs typeface="Poppins" panose="00000500000000000000" pitchFamily="2" charset="0"/>
              </a:rPr>
              <a:t>37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3A55D83-B432-460A-81EB-1D5FA6A208F8}"/>
              </a:ext>
            </a:extLst>
          </p:cNvPr>
          <p:cNvSpPr txBox="1"/>
          <p:nvPr/>
        </p:nvSpPr>
        <p:spPr>
          <a:xfrm>
            <a:off x="9739671" y="2067633"/>
            <a:ext cx="564205" cy="4723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Poppins" panose="00000500000000000000" pitchFamily="2" charset="0"/>
                <a:cs typeface="Poppins" panose="00000500000000000000" pitchFamily="2" charset="0"/>
              </a:rPr>
              <a:t>43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C4AC1F67-4347-C52A-6A7D-E1D65A74AB84}"/>
              </a:ext>
            </a:extLst>
          </p:cNvPr>
          <p:cNvCxnSpPr>
            <a:cxnSpLocks/>
          </p:cNvCxnSpPr>
          <p:nvPr/>
        </p:nvCxnSpPr>
        <p:spPr>
          <a:xfrm>
            <a:off x="1468268" y="2735235"/>
            <a:ext cx="0" cy="1868400"/>
          </a:xfrm>
          <a:prstGeom prst="line">
            <a:avLst/>
          </a:prstGeom>
          <a:ln w="38100">
            <a:solidFill>
              <a:srgbClr val="EB5B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79ED7ED-3A75-1B5E-8E78-610EE90C41F0}"/>
              </a:ext>
            </a:extLst>
          </p:cNvPr>
          <p:cNvCxnSpPr>
            <a:cxnSpLocks/>
          </p:cNvCxnSpPr>
          <p:nvPr/>
        </p:nvCxnSpPr>
        <p:spPr>
          <a:xfrm>
            <a:off x="5074237" y="2674800"/>
            <a:ext cx="0" cy="1868400"/>
          </a:xfrm>
          <a:prstGeom prst="line">
            <a:avLst/>
          </a:prstGeom>
          <a:ln w="38100">
            <a:solidFill>
              <a:srgbClr val="EB5B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21FA591-3939-EE49-CB62-EC08D267BF84}"/>
              </a:ext>
            </a:extLst>
          </p:cNvPr>
          <p:cNvCxnSpPr>
            <a:cxnSpLocks/>
          </p:cNvCxnSpPr>
          <p:nvPr/>
        </p:nvCxnSpPr>
        <p:spPr>
          <a:xfrm>
            <a:off x="5528483" y="2674800"/>
            <a:ext cx="0" cy="1868400"/>
          </a:xfrm>
          <a:prstGeom prst="line">
            <a:avLst/>
          </a:prstGeom>
          <a:ln w="38100">
            <a:solidFill>
              <a:srgbClr val="EB5B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3794D44-51B1-4983-D72C-19DFE0251855}"/>
              </a:ext>
            </a:extLst>
          </p:cNvPr>
          <p:cNvCxnSpPr>
            <a:cxnSpLocks/>
          </p:cNvCxnSpPr>
          <p:nvPr/>
        </p:nvCxnSpPr>
        <p:spPr>
          <a:xfrm>
            <a:off x="5982729" y="2674800"/>
            <a:ext cx="0" cy="1868400"/>
          </a:xfrm>
          <a:prstGeom prst="line">
            <a:avLst/>
          </a:prstGeom>
          <a:ln w="38100">
            <a:solidFill>
              <a:srgbClr val="EB5B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id="{14B03ACB-B216-8C7E-A159-342733EFA2F7}"/>
              </a:ext>
            </a:extLst>
          </p:cNvPr>
          <p:cNvSpPr/>
          <p:nvPr/>
        </p:nvSpPr>
        <p:spPr>
          <a:xfrm rot="16200000">
            <a:off x="6651062" y="4394069"/>
            <a:ext cx="180000" cy="180000"/>
          </a:xfrm>
          <a:prstGeom prst="ellipse">
            <a:avLst/>
          </a:prstGeom>
          <a:solidFill>
            <a:srgbClr val="EB5B50"/>
          </a:solidFill>
          <a:ln>
            <a:solidFill>
              <a:srgbClr val="EB5B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CFEB7E2A-1BE4-B4E8-9D08-8E57B4298D6C}"/>
              </a:ext>
            </a:extLst>
          </p:cNvPr>
          <p:cNvSpPr/>
          <p:nvPr/>
        </p:nvSpPr>
        <p:spPr>
          <a:xfrm rot="16200000">
            <a:off x="6651062" y="3978743"/>
            <a:ext cx="180000" cy="180000"/>
          </a:xfrm>
          <a:prstGeom prst="ellipse">
            <a:avLst/>
          </a:prstGeom>
          <a:solidFill>
            <a:srgbClr val="EB5B50"/>
          </a:solidFill>
          <a:ln>
            <a:solidFill>
              <a:srgbClr val="EB5B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32F23A66-1C0B-44F6-C117-BC92EA2F0752}"/>
              </a:ext>
            </a:extLst>
          </p:cNvPr>
          <p:cNvSpPr/>
          <p:nvPr/>
        </p:nvSpPr>
        <p:spPr>
          <a:xfrm rot="16200000">
            <a:off x="6651062" y="3560242"/>
            <a:ext cx="180000" cy="180000"/>
          </a:xfrm>
          <a:prstGeom prst="ellipse">
            <a:avLst/>
          </a:prstGeom>
          <a:solidFill>
            <a:srgbClr val="EB5B50"/>
          </a:solidFill>
          <a:ln>
            <a:solidFill>
              <a:srgbClr val="EB5B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BE5083E2-41D9-BBA5-2CC3-A1A0FB9FA0DA}"/>
              </a:ext>
            </a:extLst>
          </p:cNvPr>
          <p:cNvSpPr/>
          <p:nvPr/>
        </p:nvSpPr>
        <p:spPr>
          <a:xfrm rot="16200000">
            <a:off x="6292924" y="4394069"/>
            <a:ext cx="180000" cy="180000"/>
          </a:xfrm>
          <a:prstGeom prst="ellipse">
            <a:avLst/>
          </a:prstGeom>
          <a:solidFill>
            <a:srgbClr val="EB5B50"/>
          </a:solidFill>
          <a:ln>
            <a:solidFill>
              <a:srgbClr val="EB5B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B812C380-E095-167D-7DEC-3980CFB65B4B}"/>
              </a:ext>
            </a:extLst>
          </p:cNvPr>
          <p:cNvSpPr/>
          <p:nvPr/>
        </p:nvSpPr>
        <p:spPr>
          <a:xfrm rot="16200000">
            <a:off x="6292924" y="3975568"/>
            <a:ext cx="180000" cy="180000"/>
          </a:xfrm>
          <a:prstGeom prst="ellipse">
            <a:avLst/>
          </a:prstGeom>
          <a:solidFill>
            <a:srgbClr val="EB5B50"/>
          </a:solidFill>
          <a:ln>
            <a:solidFill>
              <a:srgbClr val="EB5B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815E4848-9C93-3899-6F07-0C1A7078E607}"/>
              </a:ext>
            </a:extLst>
          </p:cNvPr>
          <p:cNvSpPr/>
          <p:nvPr/>
        </p:nvSpPr>
        <p:spPr>
          <a:xfrm rot="16200000">
            <a:off x="6292924" y="3560242"/>
            <a:ext cx="180000" cy="180000"/>
          </a:xfrm>
          <a:prstGeom prst="ellipse">
            <a:avLst/>
          </a:prstGeom>
          <a:solidFill>
            <a:srgbClr val="EB5B50"/>
          </a:solidFill>
          <a:ln>
            <a:solidFill>
              <a:srgbClr val="EB5B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DF58491D-CA8D-3E3F-44C3-6D33FB9CCE9D}"/>
              </a:ext>
            </a:extLst>
          </p:cNvPr>
          <p:cNvSpPr/>
          <p:nvPr/>
        </p:nvSpPr>
        <p:spPr>
          <a:xfrm rot="16200000">
            <a:off x="6292924" y="3144916"/>
            <a:ext cx="180000" cy="180000"/>
          </a:xfrm>
          <a:prstGeom prst="ellipse">
            <a:avLst/>
          </a:prstGeom>
          <a:solidFill>
            <a:srgbClr val="EB5B50"/>
          </a:solidFill>
          <a:ln>
            <a:solidFill>
              <a:srgbClr val="EB5B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FEEE9067-D662-5120-9D04-2F38297DCE5E}"/>
              </a:ext>
            </a:extLst>
          </p:cNvPr>
          <p:cNvCxnSpPr>
            <a:cxnSpLocks/>
          </p:cNvCxnSpPr>
          <p:nvPr/>
        </p:nvCxnSpPr>
        <p:spPr>
          <a:xfrm>
            <a:off x="9066139" y="2674800"/>
            <a:ext cx="0" cy="1868400"/>
          </a:xfrm>
          <a:prstGeom prst="line">
            <a:avLst/>
          </a:prstGeom>
          <a:ln w="38100">
            <a:solidFill>
              <a:srgbClr val="EB5B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FDD00726-4C26-5AC6-1BD2-1E81C0B04DA9}"/>
              </a:ext>
            </a:extLst>
          </p:cNvPr>
          <p:cNvCxnSpPr>
            <a:cxnSpLocks/>
          </p:cNvCxnSpPr>
          <p:nvPr/>
        </p:nvCxnSpPr>
        <p:spPr>
          <a:xfrm>
            <a:off x="9526717" y="2674800"/>
            <a:ext cx="0" cy="1868400"/>
          </a:xfrm>
          <a:prstGeom prst="line">
            <a:avLst/>
          </a:prstGeom>
          <a:ln w="38100">
            <a:solidFill>
              <a:srgbClr val="EB5B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A2682F41-B0BC-787F-6476-04A3988C0724}"/>
              </a:ext>
            </a:extLst>
          </p:cNvPr>
          <p:cNvCxnSpPr>
            <a:cxnSpLocks/>
          </p:cNvCxnSpPr>
          <p:nvPr/>
        </p:nvCxnSpPr>
        <p:spPr>
          <a:xfrm>
            <a:off x="9987295" y="2674800"/>
            <a:ext cx="0" cy="1868400"/>
          </a:xfrm>
          <a:prstGeom prst="line">
            <a:avLst/>
          </a:prstGeom>
          <a:ln w="38100">
            <a:solidFill>
              <a:srgbClr val="EB5B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val 31">
            <a:extLst>
              <a:ext uri="{FF2B5EF4-FFF2-40B4-BE49-F238E27FC236}">
                <a16:creationId xmlns:a16="http://schemas.microsoft.com/office/drawing/2014/main" id="{8B75A6C2-BD56-8166-92E0-8DF8ACD7FB63}"/>
              </a:ext>
            </a:extLst>
          </p:cNvPr>
          <p:cNvSpPr/>
          <p:nvPr/>
        </p:nvSpPr>
        <p:spPr>
          <a:xfrm rot="5400000">
            <a:off x="10697798" y="3555672"/>
            <a:ext cx="180000" cy="180000"/>
          </a:xfrm>
          <a:prstGeom prst="ellipse">
            <a:avLst/>
          </a:prstGeom>
          <a:solidFill>
            <a:srgbClr val="EB5B50"/>
          </a:solidFill>
          <a:ln>
            <a:solidFill>
              <a:srgbClr val="EB5B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CBF8E321-90BF-4A20-4B86-0E9D125A6215}"/>
              </a:ext>
            </a:extLst>
          </p:cNvPr>
          <p:cNvSpPr/>
          <p:nvPr/>
        </p:nvSpPr>
        <p:spPr>
          <a:xfrm rot="5400000">
            <a:off x="10697798" y="3974173"/>
            <a:ext cx="180000" cy="180000"/>
          </a:xfrm>
          <a:prstGeom prst="ellipse">
            <a:avLst/>
          </a:prstGeom>
          <a:solidFill>
            <a:srgbClr val="EB5B50"/>
          </a:solidFill>
          <a:ln>
            <a:solidFill>
              <a:srgbClr val="EB5B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45AA2CDC-EE11-4663-03C2-874A98B0DFAE}"/>
              </a:ext>
            </a:extLst>
          </p:cNvPr>
          <p:cNvSpPr/>
          <p:nvPr/>
        </p:nvSpPr>
        <p:spPr>
          <a:xfrm rot="5400000">
            <a:off x="10697798" y="4389499"/>
            <a:ext cx="180000" cy="180000"/>
          </a:xfrm>
          <a:prstGeom prst="ellipse">
            <a:avLst/>
          </a:prstGeom>
          <a:solidFill>
            <a:srgbClr val="EB5B50"/>
          </a:solidFill>
          <a:ln>
            <a:solidFill>
              <a:srgbClr val="EB5B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EC21C3BD-570F-F7CC-9D15-73F49FF1A1AF}"/>
              </a:ext>
            </a:extLst>
          </p:cNvPr>
          <p:cNvCxnSpPr>
            <a:cxnSpLocks/>
          </p:cNvCxnSpPr>
          <p:nvPr/>
        </p:nvCxnSpPr>
        <p:spPr>
          <a:xfrm>
            <a:off x="10447873" y="2674800"/>
            <a:ext cx="0" cy="1868400"/>
          </a:xfrm>
          <a:prstGeom prst="line">
            <a:avLst/>
          </a:prstGeom>
          <a:ln w="38100">
            <a:solidFill>
              <a:srgbClr val="EB5B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 4">
            <a:extLst>
              <a:ext uri="{FF2B5EF4-FFF2-40B4-BE49-F238E27FC236}">
                <a16:creationId xmlns:a16="http://schemas.microsoft.com/office/drawing/2014/main" id="{B452274B-AB92-85F3-9D4A-389BDEB10BC1}"/>
              </a:ext>
            </a:extLst>
          </p:cNvPr>
          <p:cNvSpPr/>
          <p:nvPr/>
        </p:nvSpPr>
        <p:spPr>
          <a:xfrm rot="5400000">
            <a:off x="1798050" y="3172118"/>
            <a:ext cx="180000" cy="180000"/>
          </a:xfrm>
          <a:prstGeom prst="ellipse">
            <a:avLst/>
          </a:prstGeom>
          <a:solidFill>
            <a:srgbClr val="EB5B50"/>
          </a:solidFill>
          <a:ln>
            <a:solidFill>
              <a:srgbClr val="EB5B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CA00044-9F71-953F-0C11-61078CDA229F}"/>
              </a:ext>
            </a:extLst>
          </p:cNvPr>
          <p:cNvSpPr/>
          <p:nvPr/>
        </p:nvSpPr>
        <p:spPr>
          <a:xfrm rot="5400000">
            <a:off x="1798050" y="3579435"/>
            <a:ext cx="180000" cy="180000"/>
          </a:xfrm>
          <a:prstGeom prst="ellipse">
            <a:avLst/>
          </a:prstGeom>
          <a:solidFill>
            <a:srgbClr val="EB5B50"/>
          </a:solidFill>
          <a:ln>
            <a:solidFill>
              <a:srgbClr val="EB5B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61366D6-07EE-91C0-28D2-C98547B52464}"/>
              </a:ext>
            </a:extLst>
          </p:cNvPr>
          <p:cNvSpPr/>
          <p:nvPr/>
        </p:nvSpPr>
        <p:spPr>
          <a:xfrm rot="5400000">
            <a:off x="1798050" y="3986752"/>
            <a:ext cx="180000" cy="180000"/>
          </a:xfrm>
          <a:prstGeom prst="ellipse">
            <a:avLst/>
          </a:prstGeom>
          <a:solidFill>
            <a:srgbClr val="EB5B50"/>
          </a:solidFill>
          <a:ln>
            <a:solidFill>
              <a:srgbClr val="EB5B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53768F0-0C69-BD63-AA46-DF88650CADB4}"/>
              </a:ext>
            </a:extLst>
          </p:cNvPr>
          <p:cNvSpPr/>
          <p:nvPr/>
        </p:nvSpPr>
        <p:spPr>
          <a:xfrm rot="5400000">
            <a:off x="1798050" y="4394070"/>
            <a:ext cx="180000" cy="180000"/>
          </a:xfrm>
          <a:prstGeom prst="ellipse">
            <a:avLst/>
          </a:prstGeom>
          <a:solidFill>
            <a:srgbClr val="EB5B50"/>
          </a:solidFill>
          <a:ln>
            <a:solidFill>
              <a:srgbClr val="EB5B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F7BAC1A1-B4C9-2DD1-E93C-E6A29DDB5A1D}"/>
              </a:ext>
            </a:extLst>
          </p:cNvPr>
          <p:cNvSpPr/>
          <p:nvPr/>
        </p:nvSpPr>
        <p:spPr>
          <a:xfrm rot="5400000">
            <a:off x="1797248" y="2764801"/>
            <a:ext cx="180000" cy="180000"/>
          </a:xfrm>
          <a:prstGeom prst="ellipse">
            <a:avLst/>
          </a:prstGeom>
          <a:solidFill>
            <a:srgbClr val="EB5B50"/>
          </a:solidFill>
          <a:ln>
            <a:solidFill>
              <a:srgbClr val="EB5B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63069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016117D-791D-40B4-7C10-D45FCFA915C3}"/>
              </a:ext>
            </a:extLst>
          </p:cNvPr>
          <p:cNvSpPr txBox="1">
            <a:spLocks/>
          </p:cNvSpPr>
          <p:nvPr/>
        </p:nvSpPr>
        <p:spPr>
          <a:xfrm>
            <a:off x="131884" y="77296"/>
            <a:ext cx="7962900" cy="51178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2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Represent Numbers to 100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E266DF5-CB19-98F2-84E0-E5CDC37C5EFE}"/>
              </a:ext>
            </a:extLst>
          </p:cNvPr>
          <p:cNvSpPr txBox="1"/>
          <p:nvPr/>
        </p:nvSpPr>
        <p:spPr>
          <a:xfrm>
            <a:off x="131884" y="933177"/>
            <a:ext cx="9144000" cy="45576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itchFamily="2" charset="77"/>
                <a:ea typeface="+mj-ea"/>
                <a:cs typeface="Poppins" pitchFamily="2" charset="77"/>
              </a:rPr>
              <a:t>Key Information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9D4D9A3-360D-47AC-3538-2B8F709B4168}"/>
              </a:ext>
            </a:extLst>
          </p:cNvPr>
          <p:cNvSpPr txBox="1"/>
          <p:nvPr/>
        </p:nvSpPr>
        <p:spPr>
          <a:xfrm>
            <a:off x="131884" y="1802332"/>
            <a:ext cx="11561379" cy="256480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A </a:t>
            </a:r>
            <a: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representation</a:t>
            </a: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 is a picture that shows a number or calculation. For example, this could be a bar model or a place value chart with counters.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oppins" pitchFamily="2" charset="77"/>
              <a:ea typeface="+mn-ea"/>
              <a:cs typeface="Poppins" pitchFamily="2" charset="77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Partitioning</a:t>
            </a: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 is when a number is split into different parts, usually into hundreds, tens and ones. For example, the number 547 can be partitioned into 500, 40 and 7. 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7959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>
            <a:extLst>
              <a:ext uri="{FF2B5EF4-FFF2-40B4-BE49-F238E27FC236}">
                <a16:creationId xmlns:a16="http://schemas.microsoft.com/office/drawing/2014/main" id="{430DB00E-DF29-31F4-EE2E-CB00A028B6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7016117D-791D-40B4-7C10-D45FCFA915C3}"/>
              </a:ext>
            </a:extLst>
          </p:cNvPr>
          <p:cNvSpPr txBox="1">
            <a:spLocks/>
          </p:cNvSpPr>
          <p:nvPr/>
        </p:nvSpPr>
        <p:spPr>
          <a:xfrm>
            <a:off x="131884" y="77296"/>
            <a:ext cx="7962900" cy="51178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itchFamily="2" charset="77"/>
                <a:ea typeface="+mj-ea"/>
                <a:cs typeface="Poppins" pitchFamily="2" charset="77"/>
              </a:rPr>
              <a:t>Represent Numbers to 100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DD1CBA3B-1D14-2DE7-F949-5321FCC9B64F}"/>
              </a:ext>
            </a:extLst>
          </p:cNvPr>
          <p:cNvSpPr txBox="1">
            <a:spLocks/>
          </p:cNvSpPr>
          <p:nvPr/>
        </p:nvSpPr>
        <p:spPr>
          <a:xfrm>
            <a:off x="131884" y="5027193"/>
            <a:ext cx="11561379" cy="14183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dirty="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D0D7E2EA-C042-11C3-E08E-2CD94FFEDFF9}"/>
              </a:ext>
            </a:extLst>
          </p:cNvPr>
          <p:cNvSpPr txBox="1"/>
          <p:nvPr/>
        </p:nvSpPr>
        <p:spPr>
          <a:xfrm>
            <a:off x="5602259" y="2067633"/>
            <a:ext cx="6206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Poppins" panose="00000500000000000000" pitchFamily="2" charset="0"/>
                <a:cs typeface="Poppins" panose="00000500000000000000" pitchFamily="2" charset="0"/>
              </a:rPr>
              <a:t>45</a:t>
            </a:r>
          </a:p>
        </p:txBody>
      </p: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663AC69C-4C22-9FE0-670F-2700C95F58A2}"/>
              </a:ext>
            </a:extLst>
          </p:cNvPr>
          <p:cNvCxnSpPr>
            <a:cxnSpLocks/>
          </p:cNvCxnSpPr>
          <p:nvPr/>
        </p:nvCxnSpPr>
        <p:spPr>
          <a:xfrm>
            <a:off x="9102753" y="2996544"/>
            <a:ext cx="0" cy="2260764"/>
          </a:xfrm>
          <a:prstGeom prst="line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037B5AB6-6A9A-F7B3-3DF2-D0AE7BB186FC}"/>
              </a:ext>
            </a:extLst>
          </p:cNvPr>
          <p:cNvCxnSpPr>
            <a:cxnSpLocks/>
          </p:cNvCxnSpPr>
          <p:nvPr/>
        </p:nvCxnSpPr>
        <p:spPr>
          <a:xfrm>
            <a:off x="9660053" y="2996544"/>
            <a:ext cx="0" cy="2260764"/>
          </a:xfrm>
          <a:prstGeom prst="line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BBD80437-036A-AA26-B644-67483E285864}"/>
              </a:ext>
            </a:extLst>
          </p:cNvPr>
          <p:cNvCxnSpPr>
            <a:cxnSpLocks/>
          </p:cNvCxnSpPr>
          <p:nvPr/>
        </p:nvCxnSpPr>
        <p:spPr>
          <a:xfrm>
            <a:off x="10217352" y="2996544"/>
            <a:ext cx="0" cy="2260764"/>
          </a:xfrm>
          <a:prstGeom prst="line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2176794D-2DD1-1CA3-0A64-6AB57A44F9F1}"/>
              </a:ext>
            </a:extLst>
          </p:cNvPr>
          <p:cNvCxnSpPr>
            <a:cxnSpLocks/>
          </p:cNvCxnSpPr>
          <p:nvPr/>
        </p:nvCxnSpPr>
        <p:spPr>
          <a:xfrm>
            <a:off x="10774652" y="2996544"/>
            <a:ext cx="0" cy="2260764"/>
          </a:xfrm>
          <a:prstGeom prst="line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Oval 68">
            <a:extLst>
              <a:ext uri="{FF2B5EF4-FFF2-40B4-BE49-F238E27FC236}">
                <a16:creationId xmlns:a16="http://schemas.microsoft.com/office/drawing/2014/main" id="{F0897965-17AE-0A60-9A22-2C46C67B2723}"/>
              </a:ext>
            </a:extLst>
          </p:cNvPr>
          <p:cNvSpPr/>
          <p:nvPr/>
        </p:nvSpPr>
        <p:spPr>
          <a:xfrm rot="5400000">
            <a:off x="11332923" y="3525172"/>
            <a:ext cx="217800" cy="2178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EB5B50"/>
              </a:solidFill>
            </a:endParaRPr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7D3C1D65-EBA3-4001-749B-64B01764BAC8}"/>
              </a:ext>
            </a:extLst>
          </p:cNvPr>
          <p:cNvSpPr/>
          <p:nvPr/>
        </p:nvSpPr>
        <p:spPr>
          <a:xfrm rot="5400000">
            <a:off x="11332923" y="4018026"/>
            <a:ext cx="217800" cy="2178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EB5B50"/>
              </a:solidFill>
            </a:endParaRPr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09A15D11-607D-F5FD-F33A-44B8E2AB23F2}"/>
              </a:ext>
            </a:extLst>
          </p:cNvPr>
          <p:cNvSpPr/>
          <p:nvPr/>
        </p:nvSpPr>
        <p:spPr>
          <a:xfrm rot="5400000">
            <a:off x="11332923" y="4510879"/>
            <a:ext cx="217800" cy="2178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EB5B50"/>
              </a:solidFill>
            </a:endParaRPr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CF7F0792-8343-7B21-3090-41841C9412C1}"/>
              </a:ext>
            </a:extLst>
          </p:cNvPr>
          <p:cNvSpPr/>
          <p:nvPr/>
        </p:nvSpPr>
        <p:spPr>
          <a:xfrm rot="5400000">
            <a:off x="11332923" y="5003734"/>
            <a:ext cx="217800" cy="2178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EB5B50"/>
              </a:solidFill>
            </a:endParaRPr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F1E35FD5-DF1E-37D5-EB41-F625A4BB515F}"/>
              </a:ext>
            </a:extLst>
          </p:cNvPr>
          <p:cNvSpPr/>
          <p:nvPr/>
        </p:nvSpPr>
        <p:spPr>
          <a:xfrm rot="5400000">
            <a:off x="11331952" y="3032319"/>
            <a:ext cx="217800" cy="2178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EB5B50"/>
              </a:solidFill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D9CF2028-3C48-77DB-EE87-F918220B54D6}"/>
              </a:ext>
            </a:extLst>
          </p:cNvPr>
          <p:cNvSpPr txBox="1"/>
          <p:nvPr/>
        </p:nvSpPr>
        <p:spPr>
          <a:xfrm>
            <a:off x="674954" y="2435742"/>
            <a:ext cx="5644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Poppins" panose="00000500000000000000" pitchFamily="2" charset="0"/>
                <a:cs typeface="Poppins" panose="00000500000000000000" pitchFamily="2" charset="0"/>
              </a:rPr>
              <a:t>a.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FE9AD84E-8780-A892-F042-0396F74E99C5}"/>
              </a:ext>
            </a:extLst>
          </p:cNvPr>
          <p:cNvSpPr txBox="1"/>
          <p:nvPr/>
        </p:nvSpPr>
        <p:spPr>
          <a:xfrm>
            <a:off x="8979166" y="2435742"/>
            <a:ext cx="5644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Poppins" panose="00000500000000000000" pitchFamily="2" charset="0"/>
                <a:cs typeface="Poppins" panose="00000500000000000000" pitchFamily="2" charset="0"/>
              </a:rPr>
              <a:t>c.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7F703CEA-B7B1-1CC0-41D9-9FECEF2FACB7}"/>
              </a:ext>
            </a:extLst>
          </p:cNvPr>
          <p:cNvSpPr txBox="1"/>
          <p:nvPr/>
        </p:nvSpPr>
        <p:spPr>
          <a:xfrm>
            <a:off x="3753253" y="3198715"/>
            <a:ext cx="5644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Poppins" panose="00000500000000000000" pitchFamily="2" charset="0"/>
                <a:cs typeface="Poppins" panose="00000500000000000000" pitchFamily="2" charset="0"/>
              </a:rPr>
              <a:t>b.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3910918-AAE4-B585-9A12-37532329CEFF}"/>
              </a:ext>
            </a:extLst>
          </p:cNvPr>
          <p:cNvCxnSpPr>
            <a:cxnSpLocks/>
            <a:endCxn id="19" idx="0"/>
          </p:cNvCxnSpPr>
          <p:nvPr/>
        </p:nvCxnSpPr>
        <p:spPr>
          <a:xfrm flipV="1">
            <a:off x="4172910" y="3739475"/>
            <a:ext cx="4039019" cy="117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Oval 5">
            <a:extLst>
              <a:ext uri="{FF2B5EF4-FFF2-40B4-BE49-F238E27FC236}">
                <a16:creationId xmlns:a16="http://schemas.microsoft.com/office/drawing/2014/main" id="{78F1BF17-434C-9177-365A-90A0CB87F56F}"/>
              </a:ext>
            </a:extLst>
          </p:cNvPr>
          <p:cNvSpPr/>
          <p:nvPr/>
        </p:nvSpPr>
        <p:spPr>
          <a:xfrm>
            <a:off x="4255325" y="3642701"/>
            <a:ext cx="188856" cy="200535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A9AEE7D7-B497-97FB-00EC-3717F8E5896E}"/>
              </a:ext>
            </a:extLst>
          </p:cNvPr>
          <p:cNvSpPr/>
          <p:nvPr/>
        </p:nvSpPr>
        <p:spPr>
          <a:xfrm>
            <a:off x="4457224" y="3642701"/>
            <a:ext cx="188856" cy="200535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83B0E9E-B17D-7446-A5B3-71BA33DA7C92}"/>
              </a:ext>
            </a:extLst>
          </p:cNvPr>
          <p:cNvSpPr/>
          <p:nvPr/>
        </p:nvSpPr>
        <p:spPr>
          <a:xfrm>
            <a:off x="4659118" y="3642701"/>
            <a:ext cx="188856" cy="200535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56D3AEFD-290E-2A18-5665-08D7C1988E34}"/>
              </a:ext>
            </a:extLst>
          </p:cNvPr>
          <p:cNvSpPr/>
          <p:nvPr/>
        </p:nvSpPr>
        <p:spPr>
          <a:xfrm>
            <a:off x="4861011" y="3642701"/>
            <a:ext cx="188856" cy="200535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EEC90BD7-F770-B9EE-C1EF-96717FF1BC26}"/>
              </a:ext>
            </a:extLst>
          </p:cNvPr>
          <p:cNvSpPr/>
          <p:nvPr/>
        </p:nvSpPr>
        <p:spPr>
          <a:xfrm>
            <a:off x="5062905" y="3642701"/>
            <a:ext cx="188856" cy="200535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D079E590-E492-BC1A-7BDB-BACE7C1EBE5C}"/>
              </a:ext>
            </a:extLst>
          </p:cNvPr>
          <p:cNvSpPr/>
          <p:nvPr/>
        </p:nvSpPr>
        <p:spPr>
          <a:xfrm>
            <a:off x="5264798" y="3642701"/>
            <a:ext cx="188856" cy="200535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4D7AFC8-5D67-A624-0FFB-28711D141C6C}"/>
              </a:ext>
            </a:extLst>
          </p:cNvPr>
          <p:cNvSpPr/>
          <p:nvPr/>
        </p:nvSpPr>
        <p:spPr>
          <a:xfrm>
            <a:off x="5466692" y="3642701"/>
            <a:ext cx="188856" cy="200535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834D2A5D-5F3E-8F29-0EFF-1BA75E47B235}"/>
              </a:ext>
            </a:extLst>
          </p:cNvPr>
          <p:cNvSpPr/>
          <p:nvPr/>
        </p:nvSpPr>
        <p:spPr>
          <a:xfrm>
            <a:off x="5668585" y="3642701"/>
            <a:ext cx="188856" cy="200535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AE49E494-756A-98C5-A8C0-527DADD70929}"/>
              </a:ext>
            </a:extLst>
          </p:cNvPr>
          <p:cNvSpPr/>
          <p:nvPr/>
        </p:nvSpPr>
        <p:spPr>
          <a:xfrm>
            <a:off x="5870479" y="3642701"/>
            <a:ext cx="188856" cy="200535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FC4DAAB3-B0F9-F5C5-00D1-9BFCEC98472B}"/>
              </a:ext>
            </a:extLst>
          </p:cNvPr>
          <p:cNvSpPr/>
          <p:nvPr/>
        </p:nvSpPr>
        <p:spPr>
          <a:xfrm>
            <a:off x="6072373" y="3642701"/>
            <a:ext cx="188856" cy="200535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Arc 18">
            <a:extLst>
              <a:ext uri="{FF2B5EF4-FFF2-40B4-BE49-F238E27FC236}">
                <a16:creationId xmlns:a16="http://schemas.microsoft.com/office/drawing/2014/main" id="{560C3A0B-B846-089E-80D4-B8FBA15A7587}"/>
              </a:ext>
            </a:extLst>
          </p:cNvPr>
          <p:cNvSpPr/>
          <p:nvPr/>
        </p:nvSpPr>
        <p:spPr>
          <a:xfrm>
            <a:off x="7988621" y="3739475"/>
            <a:ext cx="446619" cy="486055"/>
          </a:xfrm>
          <a:prstGeom prst="arc">
            <a:avLst>
              <a:gd name="adj1" fmla="val 16200000"/>
              <a:gd name="adj2" fmla="val 5591956"/>
            </a:avLst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B88CB3C-BB2F-6740-4AA6-D4BBEC574548}"/>
              </a:ext>
            </a:extLst>
          </p:cNvPr>
          <p:cNvCxnSpPr>
            <a:cxnSpLocks/>
            <a:endCxn id="19" idx="2"/>
          </p:cNvCxnSpPr>
          <p:nvPr/>
        </p:nvCxnSpPr>
        <p:spPr>
          <a:xfrm>
            <a:off x="4235057" y="4225082"/>
            <a:ext cx="3963313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Oval 20">
            <a:extLst>
              <a:ext uri="{FF2B5EF4-FFF2-40B4-BE49-F238E27FC236}">
                <a16:creationId xmlns:a16="http://schemas.microsoft.com/office/drawing/2014/main" id="{45E92EEC-57F5-C488-727E-4630AAC08BA1}"/>
              </a:ext>
            </a:extLst>
          </p:cNvPr>
          <p:cNvSpPr/>
          <p:nvPr/>
        </p:nvSpPr>
        <p:spPr>
          <a:xfrm>
            <a:off x="6473918" y="3641944"/>
            <a:ext cx="188856" cy="200535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02B4A1F8-9BD6-AA77-01C6-EB3BAE6CB327}"/>
              </a:ext>
            </a:extLst>
          </p:cNvPr>
          <p:cNvSpPr/>
          <p:nvPr/>
        </p:nvSpPr>
        <p:spPr>
          <a:xfrm>
            <a:off x="6675812" y="3641944"/>
            <a:ext cx="188856" cy="200535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2464A9E5-5C3D-2712-8F1A-653EF610BE58}"/>
              </a:ext>
            </a:extLst>
          </p:cNvPr>
          <p:cNvSpPr/>
          <p:nvPr/>
        </p:nvSpPr>
        <p:spPr>
          <a:xfrm>
            <a:off x="6877705" y="3641944"/>
            <a:ext cx="188856" cy="200535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86101456-BA66-BCC8-14B5-14D0D867D410}"/>
              </a:ext>
            </a:extLst>
          </p:cNvPr>
          <p:cNvSpPr/>
          <p:nvPr/>
        </p:nvSpPr>
        <p:spPr>
          <a:xfrm>
            <a:off x="7079599" y="3641944"/>
            <a:ext cx="188856" cy="200535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714F780B-0866-3C62-1CF0-C50951706F5A}"/>
              </a:ext>
            </a:extLst>
          </p:cNvPr>
          <p:cNvSpPr/>
          <p:nvPr/>
        </p:nvSpPr>
        <p:spPr>
          <a:xfrm>
            <a:off x="7281492" y="3641944"/>
            <a:ext cx="188856" cy="200535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AA13D6B6-CB8F-0961-238C-47E478B310A0}"/>
              </a:ext>
            </a:extLst>
          </p:cNvPr>
          <p:cNvSpPr/>
          <p:nvPr/>
        </p:nvSpPr>
        <p:spPr>
          <a:xfrm>
            <a:off x="7483386" y="3641944"/>
            <a:ext cx="188856" cy="200535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65B187F5-A496-3248-0831-A4BE216DF929}"/>
              </a:ext>
            </a:extLst>
          </p:cNvPr>
          <p:cNvSpPr/>
          <p:nvPr/>
        </p:nvSpPr>
        <p:spPr>
          <a:xfrm>
            <a:off x="7685280" y="3641944"/>
            <a:ext cx="188856" cy="200535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BFDD5547-EB22-A67E-0897-08B66943D8A8}"/>
              </a:ext>
            </a:extLst>
          </p:cNvPr>
          <p:cNvSpPr/>
          <p:nvPr/>
        </p:nvSpPr>
        <p:spPr>
          <a:xfrm>
            <a:off x="7887173" y="3641944"/>
            <a:ext cx="188856" cy="200535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0F362232-FD13-3341-E1FE-5BE610D1C123}"/>
              </a:ext>
            </a:extLst>
          </p:cNvPr>
          <p:cNvSpPr/>
          <p:nvPr/>
        </p:nvSpPr>
        <p:spPr>
          <a:xfrm>
            <a:off x="8089067" y="3641944"/>
            <a:ext cx="188856" cy="200535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Arc 29">
            <a:extLst>
              <a:ext uri="{FF2B5EF4-FFF2-40B4-BE49-F238E27FC236}">
                <a16:creationId xmlns:a16="http://schemas.microsoft.com/office/drawing/2014/main" id="{E8F7996E-3DB3-573A-ABB5-46B209547680}"/>
              </a:ext>
            </a:extLst>
          </p:cNvPr>
          <p:cNvSpPr/>
          <p:nvPr/>
        </p:nvSpPr>
        <p:spPr>
          <a:xfrm flipH="1">
            <a:off x="4010530" y="4224636"/>
            <a:ext cx="446619" cy="486055"/>
          </a:xfrm>
          <a:prstGeom prst="arc">
            <a:avLst>
              <a:gd name="adj1" fmla="val 16200000"/>
              <a:gd name="adj2" fmla="val 5591956"/>
            </a:avLst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81D74B7B-46E8-DB64-23C0-F89D586E4BA0}"/>
              </a:ext>
            </a:extLst>
          </p:cNvPr>
          <p:cNvSpPr/>
          <p:nvPr/>
        </p:nvSpPr>
        <p:spPr>
          <a:xfrm>
            <a:off x="6298995" y="4106080"/>
            <a:ext cx="188856" cy="200535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4BC2B9EF-976D-B276-706D-0AA462FB847A}"/>
              </a:ext>
            </a:extLst>
          </p:cNvPr>
          <p:cNvSpPr/>
          <p:nvPr/>
        </p:nvSpPr>
        <p:spPr>
          <a:xfrm>
            <a:off x="6500894" y="4106080"/>
            <a:ext cx="188856" cy="200535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2A2FF1E6-E47F-ACA1-8886-0D13C463CA1D}"/>
              </a:ext>
            </a:extLst>
          </p:cNvPr>
          <p:cNvSpPr/>
          <p:nvPr/>
        </p:nvSpPr>
        <p:spPr>
          <a:xfrm>
            <a:off x="6702788" y="4106080"/>
            <a:ext cx="188856" cy="200535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6934BF0D-F6F4-738A-F0B1-3DC5511253E4}"/>
              </a:ext>
            </a:extLst>
          </p:cNvPr>
          <p:cNvSpPr/>
          <p:nvPr/>
        </p:nvSpPr>
        <p:spPr>
          <a:xfrm>
            <a:off x="6904681" y="4106080"/>
            <a:ext cx="188856" cy="200535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F9625D2E-2B65-DA39-87C6-45D78C91999F}"/>
              </a:ext>
            </a:extLst>
          </p:cNvPr>
          <p:cNvSpPr/>
          <p:nvPr/>
        </p:nvSpPr>
        <p:spPr>
          <a:xfrm>
            <a:off x="7106575" y="4106080"/>
            <a:ext cx="188856" cy="200535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22ADC14F-CE10-DAC4-C4E8-D7F867798844}"/>
              </a:ext>
            </a:extLst>
          </p:cNvPr>
          <p:cNvSpPr/>
          <p:nvPr/>
        </p:nvSpPr>
        <p:spPr>
          <a:xfrm>
            <a:off x="7308468" y="4106080"/>
            <a:ext cx="188856" cy="200535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398E07E1-48F9-9BAA-0D0E-C5B0E81AD328}"/>
              </a:ext>
            </a:extLst>
          </p:cNvPr>
          <p:cNvSpPr/>
          <p:nvPr/>
        </p:nvSpPr>
        <p:spPr>
          <a:xfrm>
            <a:off x="7510362" y="4106080"/>
            <a:ext cx="188856" cy="200535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AA7C461C-3BD3-77B3-7B47-BDAD684B8D53}"/>
              </a:ext>
            </a:extLst>
          </p:cNvPr>
          <p:cNvSpPr/>
          <p:nvPr/>
        </p:nvSpPr>
        <p:spPr>
          <a:xfrm>
            <a:off x="7712256" y="4106080"/>
            <a:ext cx="188856" cy="200535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9EE17017-BA99-8995-97AF-04F442BEEB3A}"/>
              </a:ext>
            </a:extLst>
          </p:cNvPr>
          <p:cNvSpPr/>
          <p:nvPr/>
        </p:nvSpPr>
        <p:spPr>
          <a:xfrm>
            <a:off x="7914149" y="4106080"/>
            <a:ext cx="188856" cy="200535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FDFC0263-9E57-1234-AC55-8AE677ECC903}"/>
              </a:ext>
            </a:extLst>
          </p:cNvPr>
          <p:cNvSpPr/>
          <p:nvPr/>
        </p:nvSpPr>
        <p:spPr>
          <a:xfrm>
            <a:off x="8116043" y="4106080"/>
            <a:ext cx="188856" cy="200535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83794E45-EA04-76BD-8A39-436BBB3582AE}"/>
              </a:ext>
            </a:extLst>
          </p:cNvPr>
          <p:cNvSpPr/>
          <p:nvPr/>
        </p:nvSpPr>
        <p:spPr>
          <a:xfrm>
            <a:off x="4188723" y="4100986"/>
            <a:ext cx="188856" cy="200535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04D22F92-0E79-DB7D-9BB0-B53D5DDFE8A1}"/>
              </a:ext>
            </a:extLst>
          </p:cNvPr>
          <p:cNvSpPr/>
          <p:nvPr/>
        </p:nvSpPr>
        <p:spPr>
          <a:xfrm>
            <a:off x="4390622" y="4100986"/>
            <a:ext cx="188856" cy="200535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A5A0B043-C649-84C1-A533-3F1F63716FF4}"/>
              </a:ext>
            </a:extLst>
          </p:cNvPr>
          <p:cNvSpPr/>
          <p:nvPr/>
        </p:nvSpPr>
        <p:spPr>
          <a:xfrm>
            <a:off x="4592516" y="4100986"/>
            <a:ext cx="188856" cy="200535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DF3432EC-6777-C8FE-9210-9761CFD8024C}"/>
              </a:ext>
            </a:extLst>
          </p:cNvPr>
          <p:cNvSpPr/>
          <p:nvPr/>
        </p:nvSpPr>
        <p:spPr>
          <a:xfrm>
            <a:off x="4794409" y="4100986"/>
            <a:ext cx="188856" cy="200535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EB81D9A7-1717-9AB6-56E1-06F82B6E858E}"/>
              </a:ext>
            </a:extLst>
          </p:cNvPr>
          <p:cNvSpPr/>
          <p:nvPr/>
        </p:nvSpPr>
        <p:spPr>
          <a:xfrm>
            <a:off x="4996303" y="4100986"/>
            <a:ext cx="188856" cy="200535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752DF7CE-EB65-47C9-CD81-23E59C5BFA5F}"/>
              </a:ext>
            </a:extLst>
          </p:cNvPr>
          <p:cNvSpPr/>
          <p:nvPr/>
        </p:nvSpPr>
        <p:spPr>
          <a:xfrm>
            <a:off x="5198196" y="4100986"/>
            <a:ext cx="188856" cy="200535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B80C5F71-3602-4BDC-7FAD-59578ECC17E7}"/>
              </a:ext>
            </a:extLst>
          </p:cNvPr>
          <p:cNvSpPr/>
          <p:nvPr/>
        </p:nvSpPr>
        <p:spPr>
          <a:xfrm>
            <a:off x="5400090" y="4100986"/>
            <a:ext cx="188856" cy="200535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C6EE2276-3CB6-541A-E2B7-B1898042392A}"/>
              </a:ext>
            </a:extLst>
          </p:cNvPr>
          <p:cNvSpPr/>
          <p:nvPr/>
        </p:nvSpPr>
        <p:spPr>
          <a:xfrm>
            <a:off x="5601984" y="4100986"/>
            <a:ext cx="188856" cy="200535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BE8B6C28-B790-1A64-F834-8E46566AE6E6}"/>
              </a:ext>
            </a:extLst>
          </p:cNvPr>
          <p:cNvSpPr/>
          <p:nvPr/>
        </p:nvSpPr>
        <p:spPr>
          <a:xfrm>
            <a:off x="5803877" y="4100986"/>
            <a:ext cx="188856" cy="200535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1D6B8979-5D30-9A39-A5D1-C8714D9E65DD}"/>
              </a:ext>
            </a:extLst>
          </p:cNvPr>
          <p:cNvSpPr/>
          <p:nvPr/>
        </p:nvSpPr>
        <p:spPr>
          <a:xfrm>
            <a:off x="6005771" y="4100986"/>
            <a:ext cx="188856" cy="200535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16E06C68-F398-EDFF-9497-3397BB869F50}"/>
              </a:ext>
            </a:extLst>
          </p:cNvPr>
          <p:cNvCxnSpPr>
            <a:cxnSpLocks/>
          </p:cNvCxnSpPr>
          <p:nvPr/>
        </p:nvCxnSpPr>
        <p:spPr>
          <a:xfrm flipV="1">
            <a:off x="4215694" y="4720313"/>
            <a:ext cx="4039019" cy="117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1" name="Oval 60">
            <a:extLst>
              <a:ext uri="{FF2B5EF4-FFF2-40B4-BE49-F238E27FC236}">
                <a16:creationId xmlns:a16="http://schemas.microsoft.com/office/drawing/2014/main" id="{81A6A1CD-AEB0-28CD-71C1-598BE60858D9}"/>
              </a:ext>
            </a:extLst>
          </p:cNvPr>
          <p:cNvSpPr/>
          <p:nvPr/>
        </p:nvSpPr>
        <p:spPr>
          <a:xfrm>
            <a:off x="4255325" y="4603306"/>
            <a:ext cx="188856" cy="200535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id="{053BCC55-FD28-0E02-EFE4-63E400142288}"/>
              </a:ext>
            </a:extLst>
          </p:cNvPr>
          <p:cNvSpPr/>
          <p:nvPr/>
        </p:nvSpPr>
        <p:spPr>
          <a:xfrm>
            <a:off x="4457224" y="4603306"/>
            <a:ext cx="188856" cy="200535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86995517-FFEA-FBDA-2478-6032A1105316}"/>
              </a:ext>
            </a:extLst>
          </p:cNvPr>
          <p:cNvSpPr/>
          <p:nvPr/>
        </p:nvSpPr>
        <p:spPr>
          <a:xfrm>
            <a:off x="4659118" y="4603306"/>
            <a:ext cx="188856" cy="200535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id="{DF61AEFE-4DF6-7EF4-AD35-B5B4BF61801F}"/>
              </a:ext>
            </a:extLst>
          </p:cNvPr>
          <p:cNvSpPr/>
          <p:nvPr/>
        </p:nvSpPr>
        <p:spPr>
          <a:xfrm>
            <a:off x="4861011" y="4603306"/>
            <a:ext cx="188856" cy="200535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id="{B24090B3-56CD-3D96-5FE5-B24420C38C46}"/>
              </a:ext>
            </a:extLst>
          </p:cNvPr>
          <p:cNvSpPr/>
          <p:nvPr/>
        </p:nvSpPr>
        <p:spPr>
          <a:xfrm>
            <a:off x="5062905" y="4603306"/>
            <a:ext cx="188856" cy="200535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id="{8E05624D-862B-5FFC-A55C-8B9BB684EAAC}"/>
              </a:ext>
            </a:extLst>
          </p:cNvPr>
          <p:cNvSpPr/>
          <p:nvPr/>
        </p:nvSpPr>
        <p:spPr>
          <a:xfrm>
            <a:off x="6278543" y="3641944"/>
            <a:ext cx="188856" cy="200535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89D20FE-6AC2-679D-1689-8E7C392092E9}"/>
              </a:ext>
            </a:extLst>
          </p:cNvPr>
          <p:cNvSpPr txBox="1"/>
          <p:nvPr/>
        </p:nvSpPr>
        <p:spPr>
          <a:xfrm>
            <a:off x="131884" y="1121613"/>
            <a:ext cx="11561379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Which representations match the number below?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oppins" pitchFamily="2" charset="77"/>
              <a:ea typeface="+mn-ea"/>
              <a:cs typeface="Poppi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0737462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5C56A61-C416-EE14-2A52-3B0D4E5786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7016117D-791D-40B4-7C10-D45FCFA915C3}"/>
              </a:ext>
            </a:extLst>
          </p:cNvPr>
          <p:cNvSpPr txBox="1">
            <a:spLocks/>
          </p:cNvSpPr>
          <p:nvPr/>
        </p:nvSpPr>
        <p:spPr>
          <a:xfrm>
            <a:off x="131884" y="77296"/>
            <a:ext cx="7962900" cy="51178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itchFamily="2" charset="77"/>
                <a:ea typeface="+mj-ea"/>
                <a:cs typeface="Poppins" pitchFamily="2" charset="77"/>
              </a:rPr>
              <a:t>Represent Numbers to 100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DD1CBA3B-1D14-2DE7-F949-5321FCC9B64F}"/>
              </a:ext>
            </a:extLst>
          </p:cNvPr>
          <p:cNvSpPr txBox="1">
            <a:spLocks/>
          </p:cNvSpPr>
          <p:nvPr/>
        </p:nvSpPr>
        <p:spPr>
          <a:xfrm>
            <a:off x="131884" y="5027193"/>
            <a:ext cx="11561379" cy="14183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dirty="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CE06261-3AC3-D356-CEF2-4138B1C11B3C}"/>
              </a:ext>
            </a:extLst>
          </p:cNvPr>
          <p:cNvSpPr txBox="1"/>
          <p:nvPr/>
        </p:nvSpPr>
        <p:spPr>
          <a:xfrm>
            <a:off x="5602259" y="2067633"/>
            <a:ext cx="6206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Poppins" panose="00000500000000000000" pitchFamily="2" charset="0"/>
                <a:cs typeface="Poppins" panose="00000500000000000000" pitchFamily="2" charset="0"/>
              </a:rPr>
              <a:t>45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B4B8936E-4835-99B8-0A12-0929EA6ECF00}"/>
              </a:ext>
            </a:extLst>
          </p:cNvPr>
          <p:cNvCxnSpPr>
            <a:cxnSpLocks/>
          </p:cNvCxnSpPr>
          <p:nvPr/>
        </p:nvCxnSpPr>
        <p:spPr>
          <a:xfrm>
            <a:off x="9102753" y="2996544"/>
            <a:ext cx="0" cy="2260764"/>
          </a:xfrm>
          <a:prstGeom prst="line">
            <a:avLst/>
          </a:prstGeom>
          <a:solidFill>
            <a:srgbClr val="EB5B50"/>
          </a:solidFill>
          <a:ln w="38100">
            <a:solidFill>
              <a:srgbClr val="EB5B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73E3B58-83A0-FC5D-06F7-0AA7174E0CCB}"/>
              </a:ext>
            </a:extLst>
          </p:cNvPr>
          <p:cNvCxnSpPr>
            <a:cxnSpLocks/>
          </p:cNvCxnSpPr>
          <p:nvPr/>
        </p:nvCxnSpPr>
        <p:spPr>
          <a:xfrm>
            <a:off x="9660053" y="2996544"/>
            <a:ext cx="0" cy="2260764"/>
          </a:xfrm>
          <a:prstGeom prst="line">
            <a:avLst/>
          </a:prstGeom>
          <a:solidFill>
            <a:srgbClr val="EB5B50"/>
          </a:solidFill>
          <a:ln w="38100">
            <a:solidFill>
              <a:srgbClr val="EB5B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4AF12CCC-070B-B119-EF06-FC4C3C908045}"/>
              </a:ext>
            </a:extLst>
          </p:cNvPr>
          <p:cNvCxnSpPr>
            <a:cxnSpLocks/>
          </p:cNvCxnSpPr>
          <p:nvPr/>
        </p:nvCxnSpPr>
        <p:spPr>
          <a:xfrm>
            <a:off x="10217352" y="2996544"/>
            <a:ext cx="0" cy="2260764"/>
          </a:xfrm>
          <a:prstGeom prst="line">
            <a:avLst/>
          </a:prstGeom>
          <a:solidFill>
            <a:srgbClr val="EB5B50"/>
          </a:solidFill>
          <a:ln w="38100">
            <a:solidFill>
              <a:srgbClr val="EB5B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8EF18BD8-8A55-8D7A-701B-FF12A821CD14}"/>
              </a:ext>
            </a:extLst>
          </p:cNvPr>
          <p:cNvCxnSpPr>
            <a:cxnSpLocks/>
          </p:cNvCxnSpPr>
          <p:nvPr/>
        </p:nvCxnSpPr>
        <p:spPr>
          <a:xfrm>
            <a:off x="10774652" y="2996544"/>
            <a:ext cx="0" cy="2260764"/>
          </a:xfrm>
          <a:prstGeom prst="line">
            <a:avLst/>
          </a:prstGeom>
          <a:solidFill>
            <a:srgbClr val="EB5B50"/>
          </a:solidFill>
          <a:ln w="38100">
            <a:solidFill>
              <a:srgbClr val="EB5B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0">
            <a:extLst>
              <a:ext uri="{FF2B5EF4-FFF2-40B4-BE49-F238E27FC236}">
                <a16:creationId xmlns:a16="http://schemas.microsoft.com/office/drawing/2014/main" id="{7E8C1F0B-F654-FEF8-7C3E-5223F16B93E3}"/>
              </a:ext>
            </a:extLst>
          </p:cNvPr>
          <p:cNvSpPr/>
          <p:nvPr/>
        </p:nvSpPr>
        <p:spPr>
          <a:xfrm rot="5400000">
            <a:off x="11332923" y="3525172"/>
            <a:ext cx="217800" cy="217800"/>
          </a:xfrm>
          <a:prstGeom prst="ellipse">
            <a:avLst/>
          </a:prstGeom>
          <a:solidFill>
            <a:srgbClr val="EB5B50"/>
          </a:solidFill>
          <a:ln>
            <a:solidFill>
              <a:srgbClr val="EB5B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EB5B50"/>
              </a:solidFill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8628B5AA-EE7A-DA6A-8E97-1DD875CC72A8}"/>
              </a:ext>
            </a:extLst>
          </p:cNvPr>
          <p:cNvSpPr/>
          <p:nvPr/>
        </p:nvSpPr>
        <p:spPr>
          <a:xfrm rot="5400000">
            <a:off x="11332923" y="4018026"/>
            <a:ext cx="217800" cy="217800"/>
          </a:xfrm>
          <a:prstGeom prst="ellipse">
            <a:avLst/>
          </a:prstGeom>
          <a:solidFill>
            <a:srgbClr val="EB5B50"/>
          </a:solidFill>
          <a:ln>
            <a:solidFill>
              <a:srgbClr val="EB5B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EB5B50"/>
              </a:solidFill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5BC429B5-45FF-9FB2-B9E1-6BCC71C330B7}"/>
              </a:ext>
            </a:extLst>
          </p:cNvPr>
          <p:cNvSpPr/>
          <p:nvPr/>
        </p:nvSpPr>
        <p:spPr>
          <a:xfrm rot="5400000">
            <a:off x="11332923" y="4510879"/>
            <a:ext cx="217800" cy="217800"/>
          </a:xfrm>
          <a:prstGeom prst="ellipse">
            <a:avLst/>
          </a:prstGeom>
          <a:solidFill>
            <a:srgbClr val="EB5B50"/>
          </a:solidFill>
          <a:ln>
            <a:solidFill>
              <a:srgbClr val="EB5B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EB5B50"/>
              </a:solidFill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ECF8472B-47D6-7B48-803F-6EDF88399D47}"/>
              </a:ext>
            </a:extLst>
          </p:cNvPr>
          <p:cNvSpPr/>
          <p:nvPr/>
        </p:nvSpPr>
        <p:spPr>
          <a:xfrm rot="5400000">
            <a:off x="11332923" y="5003734"/>
            <a:ext cx="217800" cy="217800"/>
          </a:xfrm>
          <a:prstGeom prst="ellipse">
            <a:avLst/>
          </a:prstGeom>
          <a:solidFill>
            <a:srgbClr val="EB5B50"/>
          </a:solidFill>
          <a:ln>
            <a:solidFill>
              <a:srgbClr val="EB5B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EB5B50"/>
              </a:solidFill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234E938B-2268-674A-C046-D548B368034D}"/>
              </a:ext>
            </a:extLst>
          </p:cNvPr>
          <p:cNvSpPr/>
          <p:nvPr/>
        </p:nvSpPr>
        <p:spPr>
          <a:xfrm rot="5400000">
            <a:off x="11331952" y="3032319"/>
            <a:ext cx="217800" cy="217800"/>
          </a:xfrm>
          <a:prstGeom prst="ellipse">
            <a:avLst/>
          </a:prstGeom>
          <a:solidFill>
            <a:srgbClr val="EB5B50"/>
          </a:solidFill>
          <a:ln>
            <a:solidFill>
              <a:srgbClr val="EB5B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EB5B50"/>
              </a:solidFill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2CA19632-15AF-4FAE-49F8-EB7E982B032F}"/>
              </a:ext>
            </a:extLst>
          </p:cNvPr>
          <p:cNvSpPr txBox="1"/>
          <p:nvPr/>
        </p:nvSpPr>
        <p:spPr>
          <a:xfrm>
            <a:off x="674954" y="2435742"/>
            <a:ext cx="5644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Poppins" panose="00000500000000000000" pitchFamily="2" charset="0"/>
                <a:cs typeface="Poppins" panose="00000500000000000000" pitchFamily="2" charset="0"/>
              </a:rPr>
              <a:t>a.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A25CA417-315D-7CFA-4E99-DCF346805CC1}"/>
              </a:ext>
            </a:extLst>
          </p:cNvPr>
          <p:cNvSpPr txBox="1"/>
          <p:nvPr/>
        </p:nvSpPr>
        <p:spPr>
          <a:xfrm>
            <a:off x="8979166" y="2435742"/>
            <a:ext cx="5644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EB5B5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c.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A2CA4356-A0A1-C617-0C74-669548AA6963}"/>
              </a:ext>
            </a:extLst>
          </p:cNvPr>
          <p:cNvSpPr txBox="1"/>
          <p:nvPr/>
        </p:nvSpPr>
        <p:spPr>
          <a:xfrm>
            <a:off x="3753253" y="3198715"/>
            <a:ext cx="5644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EB5B5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b.</a:t>
            </a: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6C1471DA-AC14-95C8-D746-C13EC45AC5F0}"/>
              </a:ext>
            </a:extLst>
          </p:cNvPr>
          <p:cNvCxnSpPr>
            <a:cxnSpLocks/>
            <a:endCxn id="93" idx="0"/>
          </p:cNvCxnSpPr>
          <p:nvPr/>
        </p:nvCxnSpPr>
        <p:spPr>
          <a:xfrm flipV="1">
            <a:off x="4172910" y="3739475"/>
            <a:ext cx="4039019" cy="117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9" name="Oval 38">
            <a:extLst>
              <a:ext uri="{FF2B5EF4-FFF2-40B4-BE49-F238E27FC236}">
                <a16:creationId xmlns:a16="http://schemas.microsoft.com/office/drawing/2014/main" id="{FD9CED42-DA37-1473-64B5-FB03A72ED14B}"/>
              </a:ext>
            </a:extLst>
          </p:cNvPr>
          <p:cNvSpPr/>
          <p:nvPr/>
        </p:nvSpPr>
        <p:spPr>
          <a:xfrm>
            <a:off x="4255325" y="3642701"/>
            <a:ext cx="188856" cy="200535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537B8E80-ED78-ED50-AF60-09CF2E2ABBAA}"/>
              </a:ext>
            </a:extLst>
          </p:cNvPr>
          <p:cNvSpPr/>
          <p:nvPr/>
        </p:nvSpPr>
        <p:spPr>
          <a:xfrm>
            <a:off x="4457224" y="3642701"/>
            <a:ext cx="188856" cy="200535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B3E62FE3-6A0F-2925-7AA6-EA7B0522940A}"/>
              </a:ext>
            </a:extLst>
          </p:cNvPr>
          <p:cNvSpPr/>
          <p:nvPr/>
        </p:nvSpPr>
        <p:spPr>
          <a:xfrm>
            <a:off x="4659118" y="3642701"/>
            <a:ext cx="188856" cy="200535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3BDD4F54-C992-D7F1-CA01-C371B5245DFD}"/>
              </a:ext>
            </a:extLst>
          </p:cNvPr>
          <p:cNvSpPr/>
          <p:nvPr/>
        </p:nvSpPr>
        <p:spPr>
          <a:xfrm>
            <a:off x="4861011" y="3642701"/>
            <a:ext cx="188856" cy="200535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260A7AC2-3B23-3523-A0C1-8C6266A9199B}"/>
              </a:ext>
            </a:extLst>
          </p:cNvPr>
          <p:cNvSpPr/>
          <p:nvPr/>
        </p:nvSpPr>
        <p:spPr>
          <a:xfrm>
            <a:off x="5062905" y="3642701"/>
            <a:ext cx="188856" cy="200535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AC3E9E9A-CBA5-3061-8D3F-78324204FAAE}"/>
              </a:ext>
            </a:extLst>
          </p:cNvPr>
          <p:cNvSpPr/>
          <p:nvPr/>
        </p:nvSpPr>
        <p:spPr>
          <a:xfrm>
            <a:off x="5264798" y="3642701"/>
            <a:ext cx="188856" cy="200535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E9EEEEA4-B680-D59F-C224-F0A87846F418}"/>
              </a:ext>
            </a:extLst>
          </p:cNvPr>
          <p:cNvSpPr/>
          <p:nvPr/>
        </p:nvSpPr>
        <p:spPr>
          <a:xfrm>
            <a:off x="5466692" y="3642701"/>
            <a:ext cx="188856" cy="200535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id="{5A5C878F-D81D-904C-D286-2734AE6A85DA}"/>
              </a:ext>
            </a:extLst>
          </p:cNvPr>
          <p:cNvSpPr/>
          <p:nvPr/>
        </p:nvSpPr>
        <p:spPr>
          <a:xfrm>
            <a:off x="5668585" y="3642701"/>
            <a:ext cx="188856" cy="200535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id="{46AE13F7-C5AA-1E27-D26C-3F988190D788}"/>
              </a:ext>
            </a:extLst>
          </p:cNvPr>
          <p:cNvSpPr/>
          <p:nvPr/>
        </p:nvSpPr>
        <p:spPr>
          <a:xfrm>
            <a:off x="5870479" y="3642701"/>
            <a:ext cx="188856" cy="200535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id="{C7C4FE83-A913-D607-2982-3DC0D6FBEE95}"/>
              </a:ext>
            </a:extLst>
          </p:cNvPr>
          <p:cNvSpPr/>
          <p:nvPr/>
        </p:nvSpPr>
        <p:spPr>
          <a:xfrm>
            <a:off x="6072373" y="3642701"/>
            <a:ext cx="188856" cy="200535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3" name="Arc 92">
            <a:extLst>
              <a:ext uri="{FF2B5EF4-FFF2-40B4-BE49-F238E27FC236}">
                <a16:creationId xmlns:a16="http://schemas.microsoft.com/office/drawing/2014/main" id="{1465BAE7-798D-47EF-9411-E2AE88BB513F}"/>
              </a:ext>
            </a:extLst>
          </p:cNvPr>
          <p:cNvSpPr/>
          <p:nvPr/>
        </p:nvSpPr>
        <p:spPr>
          <a:xfrm>
            <a:off x="7988621" y="3739475"/>
            <a:ext cx="446619" cy="486055"/>
          </a:xfrm>
          <a:prstGeom prst="arc">
            <a:avLst>
              <a:gd name="adj1" fmla="val 16200000"/>
              <a:gd name="adj2" fmla="val 5591956"/>
            </a:avLst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28B69E28-F13C-D83A-F909-EA9F3DE70557}"/>
              </a:ext>
            </a:extLst>
          </p:cNvPr>
          <p:cNvCxnSpPr>
            <a:cxnSpLocks/>
            <a:endCxn id="93" idx="2"/>
          </p:cNvCxnSpPr>
          <p:nvPr/>
        </p:nvCxnSpPr>
        <p:spPr>
          <a:xfrm>
            <a:off x="4235057" y="4225082"/>
            <a:ext cx="3963313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8" name="Oval 97">
            <a:extLst>
              <a:ext uri="{FF2B5EF4-FFF2-40B4-BE49-F238E27FC236}">
                <a16:creationId xmlns:a16="http://schemas.microsoft.com/office/drawing/2014/main" id="{60B09BDC-4573-55F4-6C53-097E2DBEF6B3}"/>
              </a:ext>
            </a:extLst>
          </p:cNvPr>
          <p:cNvSpPr/>
          <p:nvPr/>
        </p:nvSpPr>
        <p:spPr>
          <a:xfrm>
            <a:off x="6473918" y="3641944"/>
            <a:ext cx="188856" cy="200535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9" name="Oval 98">
            <a:extLst>
              <a:ext uri="{FF2B5EF4-FFF2-40B4-BE49-F238E27FC236}">
                <a16:creationId xmlns:a16="http://schemas.microsoft.com/office/drawing/2014/main" id="{D6CDD7B5-8F53-7285-E5A6-685FD5411A2A}"/>
              </a:ext>
            </a:extLst>
          </p:cNvPr>
          <p:cNvSpPr/>
          <p:nvPr/>
        </p:nvSpPr>
        <p:spPr>
          <a:xfrm>
            <a:off x="6675812" y="3641944"/>
            <a:ext cx="188856" cy="200535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0" name="Oval 99">
            <a:extLst>
              <a:ext uri="{FF2B5EF4-FFF2-40B4-BE49-F238E27FC236}">
                <a16:creationId xmlns:a16="http://schemas.microsoft.com/office/drawing/2014/main" id="{7A034927-E645-F973-62F2-FEDD7BE388D6}"/>
              </a:ext>
            </a:extLst>
          </p:cNvPr>
          <p:cNvSpPr/>
          <p:nvPr/>
        </p:nvSpPr>
        <p:spPr>
          <a:xfrm>
            <a:off x="6877705" y="3641944"/>
            <a:ext cx="188856" cy="200535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1" name="Oval 100">
            <a:extLst>
              <a:ext uri="{FF2B5EF4-FFF2-40B4-BE49-F238E27FC236}">
                <a16:creationId xmlns:a16="http://schemas.microsoft.com/office/drawing/2014/main" id="{B4FB1FDB-26F5-6030-7802-E7F66C7AA6DE}"/>
              </a:ext>
            </a:extLst>
          </p:cNvPr>
          <p:cNvSpPr/>
          <p:nvPr/>
        </p:nvSpPr>
        <p:spPr>
          <a:xfrm>
            <a:off x="7079599" y="3641944"/>
            <a:ext cx="188856" cy="200535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2" name="Oval 101">
            <a:extLst>
              <a:ext uri="{FF2B5EF4-FFF2-40B4-BE49-F238E27FC236}">
                <a16:creationId xmlns:a16="http://schemas.microsoft.com/office/drawing/2014/main" id="{8D2237DF-0595-ED50-27E2-A1BAFA5CDD4D}"/>
              </a:ext>
            </a:extLst>
          </p:cNvPr>
          <p:cNvSpPr/>
          <p:nvPr/>
        </p:nvSpPr>
        <p:spPr>
          <a:xfrm>
            <a:off x="7281492" y="3641944"/>
            <a:ext cx="188856" cy="200535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3" name="Oval 102">
            <a:extLst>
              <a:ext uri="{FF2B5EF4-FFF2-40B4-BE49-F238E27FC236}">
                <a16:creationId xmlns:a16="http://schemas.microsoft.com/office/drawing/2014/main" id="{C1CEE6C0-D624-CD6A-CDD7-2D908274151C}"/>
              </a:ext>
            </a:extLst>
          </p:cNvPr>
          <p:cNvSpPr/>
          <p:nvPr/>
        </p:nvSpPr>
        <p:spPr>
          <a:xfrm>
            <a:off x="7483386" y="3641944"/>
            <a:ext cx="188856" cy="200535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4" name="Oval 103">
            <a:extLst>
              <a:ext uri="{FF2B5EF4-FFF2-40B4-BE49-F238E27FC236}">
                <a16:creationId xmlns:a16="http://schemas.microsoft.com/office/drawing/2014/main" id="{2F8DF023-87EE-D718-2B3A-FF47DA7078B6}"/>
              </a:ext>
            </a:extLst>
          </p:cNvPr>
          <p:cNvSpPr/>
          <p:nvPr/>
        </p:nvSpPr>
        <p:spPr>
          <a:xfrm>
            <a:off x="7685280" y="3641944"/>
            <a:ext cx="188856" cy="200535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5" name="Oval 104">
            <a:extLst>
              <a:ext uri="{FF2B5EF4-FFF2-40B4-BE49-F238E27FC236}">
                <a16:creationId xmlns:a16="http://schemas.microsoft.com/office/drawing/2014/main" id="{75A2F4B7-CEDE-0129-A3F9-52882B043DD0}"/>
              </a:ext>
            </a:extLst>
          </p:cNvPr>
          <p:cNvSpPr/>
          <p:nvPr/>
        </p:nvSpPr>
        <p:spPr>
          <a:xfrm>
            <a:off x="7887173" y="3641944"/>
            <a:ext cx="188856" cy="200535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6" name="Oval 105">
            <a:extLst>
              <a:ext uri="{FF2B5EF4-FFF2-40B4-BE49-F238E27FC236}">
                <a16:creationId xmlns:a16="http://schemas.microsoft.com/office/drawing/2014/main" id="{C507E1DC-F8A6-9804-67A2-01DC67B91301}"/>
              </a:ext>
            </a:extLst>
          </p:cNvPr>
          <p:cNvSpPr/>
          <p:nvPr/>
        </p:nvSpPr>
        <p:spPr>
          <a:xfrm>
            <a:off x="8089067" y="3641944"/>
            <a:ext cx="188856" cy="200535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7" name="Arc 106">
            <a:extLst>
              <a:ext uri="{FF2B5EF4-FFF2-40B4-BE49-F238E27FC236}">
                <a16:creationId xmlns:a16="http://schemas.microsoft.com/office/drawing/2014/main" id="{0355D177-8874-D863-187B-988B57DAB493}"/>
              </a:ext>
            </a:extLst>
          </p:cNvPr>
          <p:cNvSpPr/>
          <p:nvPr/>
        </p:nvSpPr>
        <p:spPr>
          <a:xfrm flipH="1">
            <a:off x="4010530" y="4224636"/>
            <a:ext cx="446619" cy="486055"/>
          </a:xfrm>
          <a:prstGeom prst="arc">
            <a:avLst>
              <a:gd name="adj1" fmla="val 16200000"/>
              <a:gd name="adj2" fmla="val 5591956"/>
            </a:avLst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8" name="Oval 107">
            <a:extLst>
              <a:ext uri="{FF2B5EF4-FFF2-40B4-BE49-F238E27FC236}">
                <a16:creationId xmlns:a16="http://schemas.microsoft.com/office/drawing/2014/main" id="{12BA0334-1214-1D1D-EADF-C4A77B11FC6E}"/>
              </a:ext>
            </a:extLst>
          </p:cNvPr>
          <p:cNvSpPr/>
          <p:nvPr/>
        </p:nvSpPr>
        <p:spPr>
          <a:xfrm>
            <a:off x="6298995" y="4106080"/>
            <a:ext cx="188856" cy="200535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9" name="Oval 108">
            <a:extLst>
              <a:ext uri="{FF2B5EF4-FFF2-40B4-BE49-F238E27FC236}">
                <a16:creationId xmlns:a16="http://schemas.microsoft.com/office/drawing/2014/main" id="{4B0E5EFF-C2B1-2CA4-F2C2-B81149C4C6D4}"/>
              </a:ext>
            </a:extLst>
          </p:cNvPr>
          <p:cNvSpPr/>
          <p:nvPr/>
        </p:nvSpPr>
        <p:spPr>
          <a:xfrm>
            <a:off x="6500894" y="4106080"/>
            <a:ext cx="188856" cy="200535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0" name="Oval 109">
            <a:extLst>
              <a:ext uri="{FF2B5EF4-FFF2-40B4-BE49-F238E27FC236}">
                <a16:creationId xmlns:a16="http://schemas.microsoft.com/office/drawing/2014/main" id="{50070D94-83CA-6751-93F0-580C7C255CA5}"/>
              </a:ext>
            </a:extLst>
          </p:cNvPr>
          <p:cNvSpPr/>
          <p:nvPr/>
        </p:nvSpPr>
        <p:spPr>
          <a:xfrm>
            <a:off x="6702788" y="4106080"/>
            <a:ext cx="188856" cy="200535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1" name="Oval 110">
            <a:extLst>
              <a:ext uri="{FF2B5EF4-FFF2-40B4-BE49-F238E27FC236}">
                <a16:creationId xmlns:a16="http://schemas.microsoft.com/office/drawing/2014/main" id="{6775FBF2-1120-0CF0-20A0-3EE1939D39FF}"/>
              </a:ext>
            </a:extLst>
          </p:cNvPr>
          <p:cNvSpPr/>
          <p:nvPr/>
        </p:nvSpPr>
        <p:spPr>
          <a:xfrm>
            <a:off x="6904681" y="4106080"/>
            <a:ext cx="188856" cy="200535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2" name="Oval 111">
            <a:extLst>
              <a:ext uri="{FF2B5EF4-FFF2-40B4-BE49-F238E27FC236}">
                <a16:creationId xmlns:a16="http://schemas.microsoft.com/office/drawing/2014/main" id="{DEE6ACFE-E3C1-82C6-AD56-1A8CCBBE2918}"/>
              </a:ext>
            </a:extLst>
          </p:cNvPr>
          <p:cNvSpPr/>
          <p:nvPr/>
        </p:nvSpPr>
        <p:spPr>
          <a:xfrm>
            <a:off x="7106575" y="4106080"/>
            <a:ext cx="188856" cy="200535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3" name="Oval 112">
            <a:extLst>
              <a:ext uri="{FF2B5EF4-FFF2-40B4-BE49-F238E27FC236}">
                <a16:creationId xmlns:a16="http://schemas.microsoft.com/office/drawing/2014/main" id="{A7F622BF-44BD-BBC5-015B-56733B2E3129}"/>
              </a:ext>
            </a:extLst>
          </p:cNvPr>
          <p:cNvSpPr/>
          <p:nvPr/>
        </p:nvSpPr>
        <p:spPr>
          <a:xfrm>
            <a:off x="7308468" y="4106080"/>
            <a:ext cx="188856" cy="200535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4" name="Oval 113">
            <a:extLst>
              <a:ext uri="{FF2B5EF4-FFF2-40B4-BE49-F238E27FC236}">
                <a16:creationId xmlns:a16="http://schemas.microsoft.com/office/drawing/2014/main" id="{1FB0B90A-696A-D520-18F7-F10A06A86EA4}"/>
              </a:ext>
            </a:extLst>
          </p:cNvPr>
          <p:cNvSpPr/>
          <p:nvPr/>
        </p:nvSpPr>
        <p:spPr>
          <a:xfrm>
            <a:off x="7510362" y="4106080"/>
            <a:ext cx="188856" cy="200535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5" name="Oval 114">
            <a:extLst>
              <a:ext uri="{FF2B5EF4-FFF2-40B4-BE49-F238E27FC236}">
                <a16:creationId xmlns:a16="http://schemas.microsoft.com/office/drawing/2014/main" id="{4C654052-96A6-CB2C-7553-B0BB7ED53F76}"/>
              </a:ext>
            </a:extLst>
          </p:cNvPr>
          <p:cNvSpPr/>
          <p:nvPr/>
        </p:nvSpPr>
        <p:spPr>
          <a:xfrm>
            <a:off x="7712256" y="4106080"/>
            <a:ext cx="188856" cy="200535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6" name="Oval 115">
            <a:extLst>
              <a:ext uri="{FF2B5EF4-FFF2-40B4-BE49-F238E27FC236}">
                <a16:creationId xmlns:a16="http://schemas.microsoft.com/office/drawing/2014/main" id="{FFCDDA26-2FD2-7E2A-9085-E51147AFE986}"/>
              </a:ext>
            </a:extLst>
          </p:cNvPr>
          <p:cNvSpPr/>
          <p:nvPr/>
        </p:nvSpPr>
        <p:spPr>
          <a:xfrm>
            <a:off x="7914149" y="4106080"/>
            <a:ext cx="188856" cy="200535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7" name="Oval 116">
            <a:extLst>
              <a:ext uri="{FF2B5EF4-FFF2-40B4-BE49-F238E27FC236}">
                <a16:creationId xmlns:a16="http://schemas.microsoft.com/office/drawing/2014/main" id="{F7C0AB1F-3017-F589-9D9D-FD5524C8A5F9}"/>
              </a:ext>
            </a:extLst>
          </p:cNvPr>
          <p:cNvSpPr/>
          <p:nvPr/>
        </p:nvSpPr>
        <p:spPr>
          <a:xfrm>
            <a:off x="8116043" y="4106080"/>
            <a:ext cx="188856" cy="200535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8" name="Oval 117">
            <a:extLst>
              <a:ext uri="{FF2B5EF4-FFF2-40B4-BE49-F238E27FC236}">
                <a16:creationId xmlns:a16="http://schemas.microsoft.com/office/drawing/2014/main" id="{85391B03-82F7-2199-2C66-B9817B880366}"/>
              </a:ext>
            </a:extLst>
          </p:cNvPr>
          <p:cNvSpPr/>
          <p:nvPr/>
        </p:nvSpPr>
        <p:spPr>
          <a:xfrm>
            <a:off x="4188723" y="4100986"/>
            <a:ext cx="188856" cy="200535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9" name="Oval 118">
            <a:extLst>
              <a:ext uri="{FF2B5EF4-FFF2-40B4-BE49-F238E27FC236}">
                <a16:creationId xmlns:a16="http://schemas.microsoft.com/office/drawing/2014/main" id="{FA163CE7-4EDE-80A8-F5DA-6C6D817DC181}"/>
              </a:ext>
            </a:extLst>
          </p:cNvPr>
          <p:cNvSpPr/>
          <p:nvPr/>
        </p:nvSpPr>
        <p:spPr>
          <a:xfrm>
            <a:off x="4390622" y="4100986"/>
            <a:ext cx="188856" cy="200535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0" name="Oval 119">
            <a:extLst>
              <a:ext uri="{FF2B5EF4-FFF2-40B4-BE49-F238E27FC236}">
                <a16:creationId xmlns:a16="http://schemas.microsoft.com/office/drawing/2014/main" id="{65B9B0B8-CBC0-7B1A-9F63-0A4D8CA74E10}"/>
              </a:ext>
            </a:extLst>
          </p:cNvPr>
          <p:cNvSpPr/>
          <p:nvPr/>
        </p:nvSpPr>
        <p:spPr>
          <a:xfrm>
            <a:off x="4592516" y="4100986"/>
            <a:ext cx="188856" cy="200535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1" name="Oval 120">
            <a:extLst>
              <a:ext uri="{FF2B5EF4-FFF2-40B4-BE49-F238E27FC236}">
                <a16:creationId xmlns:a16="http://schemas.microsoft.com/office/drawing/2014/main" id="{7871980E-ECFF-79EE-050F-CCC8D9E9968D}"/>
              </a:ext>
            </a:extLst>
          </p:cNvPr>
          <p:cNvSpPr/>
          <p:nvPr/>
        </p:nvSpPr>
        <p:spPr>
          <a:xfrm>
            <a:off x="4794409" y="4100986"/>
            <a:ext cx="188856" cy="200535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2" name="Oval 121">
            <a:extLst>
              <a:ext uri="{FF2B5EF4-FFF2-40B4-BE49-F238E27FC236}">
                <a16:creationId xmlns:a16="http://schemas.microsoft.com/office/drawing/2014/main" id="{BCCA1211-8936-CD8C-731A-297F0E18EA67}"/>
              </a:ext>
            </a:extLst>
          </p:cNvPr>
          <p:cNvSpPr/>
          <p:nvPr/>
        </p:nvSpPr>
        <p:spPr>
          <a:xfrm>
            <a:off x="4996303" y="4100986"/>
            <a:ext cx="188856" cy="200535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3" name="Oval 122">
            <a:extLst>
              <a:ext uri="{FF2B5EF4-FFF2-40B4-BE49-F238E27FC236}">
                <a16:creationId xmlns:a16="http://schemas.microsoft.com/office/drawing/2014/main" id="{0FA5CCCA-9E62-EDCA-39EE-423F60CB13D6}"/>
              </a:ext>
            </a:extLst>
          </p:cNvPr>
          <p:cNvSpPr/>
          <p:nvPr/>
        </p:nvSpPr>
        <p:spPr>
          <a:xfrm>
            <a:off x="5198196" y="4100986"/>
            <a:ext cx="188856" cy="200535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4" name="Oval 123">
            <a:extLst>
              <a:ext uri="{FF2B5EF4-FFF2-40B4-BE49-F238E27FC236}">
                <a16:creationId xmlns:a16="http://schemas.microsoft.com/office/drawing/2014/main" id="{6671BA86-3748-02C1-D1DB-44F568BC2BD6}"/>
              </a:ext>
            </a:extLst>
          </p:cNvPr>
          <p:cNvSpPr/>
          <p:nvPr/>
        </p:nvSpPr>
        <p:spPr>
          <a:xfrm>
            <a:off x="5400090" y="4100986"/>
            <a:ext cx="188856" cy="200535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5" name="Oval 124">
            <a:extLst>
              <a:ext uri="{FF2B5EF4-FFF2-40B4-BE49-F238E27FC236}">
                <a16:creationId xmlns:a16="http://schemas.microsoft.com/office/drawing/2014/main" id="{8E65067F-F35D-AB8B-3776-370BA992239B}"/>
              </a:ext>
            </a:extLst>
          </p:cNvPr>
          <p:cNvSpPr/>
          <p:nvPr/>
        </p:nvSpPr>
        <p:spPr>
          <a:xfrm>
            <a:off x="5601984" y="4100986"/>
            <a:ext cx="188856" cy="200535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6" name="Oval 125">
            <a:extLst>
              <a:ext uri="{FF2B5EF4-FFF2-40B4-BE49-F238E27FC236}">
                <a16:creationId xmlns:a16="http://schemas.microsoft.com/office/drawing/2014/main" id="{AF570403-33F9-6134-A3F6-C2A54ACC3D93}"/>
              </a:ext>
            </a:extLst>
          </p:cNvPr>
          <p:cNvSpPr/>
          <p:nvPr/>
        </p:nvSpPr>
        <p:spPr>
          <a:xfrm>
            <a:off x="5803877" y="4100986"/>
            <a:ext cx="188856" cy="200535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7" name="Oval 126">
            <a:extLst>
              <a:ext uri="{FF2B5EF4-FFF2-40B4-BE49-F238E27FC236}">
                <a16:creationId xmlns:a16="http://schemas.microsoft.com/office/drawing/2014/main" id="{B296F15F-A399-73C0-CF61-F59EE0307121}"/>
              </a:ext>
            </a:extLst>
          </p:cNvPr>
          <p:cNvSpPr/>
          <p:nvPr/>
        </p:nvSpPr>
        <p:spPr>
          <a:xfrm>
            <a:off x="6005771" y="4100986"/>
            <a:ext cx="188856" cy="200535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28" name="Straight Connector 127">
            <a:extLst>
              <a:ext uri="{FF2B5EF4-FFF2-40B4-BE49-F238E27FC236}">
                <a16:creationId xmlns:a16="http://schemas.microsoft.com/office/drawing/2014/main" id="{F4D559FC-E7A3-3E06-5BD7-3263D843091B}"/>
              </a:ext>
            </a:extLst>
          </p:cNvPr>
          <p:cNvCxnSpPr>
            <a:cxnSpLocks/>
          </p:cNvCxnSpPr>
          <p:nvPr/>
        </p:nvCxnSpPr>
        <p:spPr>
          <a:xfrm flipV="1">
            <a:off x="4215694" y="4720313"/>
            <a:ext cx="4039019" cy="117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9" name="Oval 128">
            <a:extLst>
              <a:ext uri="{FF2B5EF4-FFF2-40B4-BE49-F238E27FC236}">
                <a16:creationId xmlns:a16="http://schemas.microsoft.com/office/drawing/2014/main" id="{077A894B-B6AE-D07E-7419-C355E0078E7F}"/>
              </a:ext>
            </a:extLst>
          </p:cNvPr>
          <p:cNvSpPr/>
          <p:nvPr/>
        </p:nvSpPr>
        <p:spPr>
          <a:xfrm>
            <a:off x="4255325" y="4603306"/>
            <a:ext cx="188856" cy="200535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0" name="Oval 129">
            <a:extLst>
              <a:ext uri="{FF2B5EF4-FFF2-40B4-BE49-F238E27FC236}">
                <a16:creationId xmlns:a16="http://schemas.microsoft.com/office/drawing/2014/main" id="{114A1761-BB56-428A-A113-E3407EAB1B06}"/>
              </a:ext>
            </a:extLst>
          </p:cNvPr>
          <p:cNvSpPr/>
          <p:nvPr/>
        </p:nvSpPr>
        <p:spPr>
          <a:xfrm>
            <a:off x="4457224" y="4603306"/>
            <a:ext cx="188856" cy="200535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1" name="Oval 130">
            <a:extLst>
              <a:ext uri="{FF2B5EF4-FFF2-40B4-BE49-F238E27FC236}">
                <a16:creationId xmlns:a16="http://schemas.microsoft.com/office/drawing/2014/main" id="{E989FB2C-C3C7-DC4A-D913-C141E87F5CAE}"/>
              </a:ext>
            </a:extLst>
          </p:cNvPr>
          <p:cNvSpPr/>
          <p:nvPr/>
        </p:nvSpPr>
        <p:spPr>
          <a:xfrm>
            <a:off x="4659118" y="4603306"/>
            <a:ext cx="188856" cy="200535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2" name="Oval 131">
            <a:extLst>
              <a:ext uri="{FF2B5EF4-FFF2-40B4-BE49-F238E27FC236}">
                <a16:creationId xmlns:a16="http://schemas.microsoft.com/office/drawing/2014/main" id="{2BF36D0C-E637-4259-9B87-C1A022EFC6B3}"/>
              </a:ext>
            </a:extLst>
          </p:cNvPr>
          <p:cNvSpPr/>
          <p:nvPr/>
        </p:nvSpPr>
        <p:spPr>
          <a:xfrm>
            <a:off x="4861011" y="4603306"/>
            <a:ext cx="188856" cy="200535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3" name="Oval 132">
            <a:extLst>
              <a:ext uri="{FF2B5EF4-FFF2-40B4-BE49-F238E27FC236}">
                <a16:creationId xmlns:a16="http://schemas.microsoft.com/office/drawing/2014/main" id="{B3C5782D-14A4-6605-5B3D-EEE8EDC79535}"/>
              </a:ext>
            </a:extLst>
          </p:cNvPr>
          <p:cNvSpPr/>
          <p:nvPr/>
        </p:nvSpPr>
        <p:spPr>
          <a:xfrm>
            <a:off x="5062905" y="4603306"/>
            <a:ext cx="188856" cy="200535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4" name="Oval 133">
            <a:extLst>
              <a:ext uri="{FF2B5EF4-FFF2-40B4-BE49-F238E27FC236}">
                <a16:creationId xmlns:a16="http://schemas.microsoft.com/office/drawing/2014/main" id="{ECC5DA94-CC18-7AE7-CCFB-0570444FB2FC}"/>
              </a:ext>
            </a:extLst>
          </p:cNvPr>
          <p:cNvSpPr/>
          <p:nvPr/>
        </p:nvSpPr>
        <p:spPr>
          <a:xfrm>
            <a:off x="6278543" y="3641944"/>
            <a:ext cx="188856" cy="200535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56E19C5-639F-1CB0-ECBF-B6F56E2E91B2}"/>
              </a:ext>
            </a:extLst>
          </p:cNvPr>
          <p:cNvSpPr txBox="1"/>
          <p:nvPr/>
        </p:nvSpPr>
        <p:spPr>
          <a:xfrm>
            <a:off x="131884" y="1121613"/>
            <a:ext cx="11561379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Which representations match the number below?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oppins" pitchFamily="2" charset="77"/>
              <a:ea typeface="+mn-ea"/>
              <a:cs typeface="Poppi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1845371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5E1C1DD-50C4-F314-1956-3EBC82E9EF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7016117D-791D-40B4-7C10-D45FCFA915C3}"/>
              </a:ext>
            </a:extLst>
          </p:cNvPr>
          <p:cNvSpPr txBox="1">
            <a:spLocks/>
          </p:cNvSpPr>
          <p:nvPr/>
        </p:nvSpPr>
        <p:spPr>
          <a:xfrm>
            <a:off x="131884" y="77296"/>
            <a:ext cx="7962900" cy="51178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itchFamily="2" charset="77"/>
                <a:ea typeface="+mj-ea"/>
                <a:cs typeface="Poppins" pitchFamily="2" charset="77"/>
              </a:rPr>
              <a:t>Represent Numbers to 100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DD1CBA3B-1D14-2DE7-F949-5321FCC9B64F}"/>
              </a:ext>
            </a:extLst>
          </p:cNvPr>
          <p:cNvSpPr txBox="1">
            <a:spLocks/>
          </p:cNvSpPr>
          <p:nvPr/>
        </p:nvSpPr>
        <p:spPr>
          <a:xfrm>
            <a:off x="131884" y="5027193"/>
            <a:ext cx="11561379" cy="14183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>
                <a:latin typeface="Poppins" pitchFamily="2" charset="77"/>
                <a:cs typeface="Poppins" pitchFamily="2" charset="77"/>
              </a:rPr>
              <a:t>Explain why.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2A29789-B96E-16E6-1A5C-04DE3B71ED7E}"/>
              </a:ext>
            </a:extLst>
          </p:cNvPr>
          <p:cNvSpPr txBox="1"/>
          <p:nvPr/>
        </p:nvSpPr>
        <p:spPr>
          <a:xfrm>
            <a:off x="131884" y="1121613"/>
            <a:ext cx="11561379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Both representations below show 23.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oppins" pitchFamily="2" charset="77"/>
              <a:ea typeface="+mn-ea"/>
              <a:cs typeface="Poppi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3477154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622D1D5-0943-6EAE-0539-35EB3BC1BD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7016117D-791D-40B4-7C10-D45FCFA915C3}"/>
              </a:ext>
            </a:extLst>
          </p:cNvPr>
          <p:cNvSpPr txBox="1">
            <a:spLocks/>
          </p:cNvSpPr>
          <p:nvPr/>
        </p:nvSpPr>
        <p:spPr>
          <a:xfrm>
            <a:off x="131884" y="77296"/>
            <a:ext cx="7962900" cy="51178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itchFamily="2" charset="77"/>
                <a:ea typeface="+mj-ea"/>
                <a:cs typeface="Poppins" pitchFamily="2" charset="77"/>
              </a:rPr>
              <a:t>Represent Numbers to 100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DD1CBA3B-1D14-2DE7-F949-5321FCC9B64F}"/>
              </a:ext>
            </a:extLst>
          </p:cNvPr>
          <p:cNvSpPr txBox="1">
            <a:spLocks/>
          </p:cNvSpPr>
          <p:nvPr/>
        </p:nvSpPr>
        <p:spPr>
          <a:xfrm>
            <a:off x="131884" y="5027193"/>
            <a:ext cx="11561379" cy="14183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dirty="0">
              <a:solidFill>
                <a:srgbClr val="EB5B50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AB2EF1FE-988B-6742-B2A0-17DAC9FFE0A3}"/>
              </a:ext>
            </a:extLst>
          </p:cNvPr>
          <p:cNvSpPr/>
          <p:nvPr/>
        </p:nvSpPr>
        <p:spPr>
          <a:xfrm>
            <a:off x="7194218" y="2291349"/>
            <a:ext cx="813145" cy="1823452"/>
          </a:xfrm>
          <a:prstGeom prst="rect">
            <a:avLst/>
          </a:prstGeom>
          <a:noFill/>
          <a:ln w="28575">
            <a:solidFill>
              <a:srgbClr val="EB5B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06" name="Straight Arrow Connector 105">
            <a:extLst>
              <a:ext uri="{FF2B5EF4-FFF2-40B4-BE49-F238E27FC236}">
                <a16:creationId xmlns:a16="http://schemas.microsoft.com/office/drawing/2014/main" id="{A8646BFA-8B0D-001D-9C47-0E330F2E2CA8}"/>
              </a:ext>
            </a:extLst>
          </p:cNvPr>
          <p:cNvCxnSpPr>
            <a:cxnSpLocks/>
            <a:stCxn id="52" idx="2"/>
          </p:cNvCxnSpPr>
          <p:nvPr/>
        </p:nvCxnSpPr>
        <p:spPr>
          <a:xfrm flipH="1">
            <a:off x="7600790" y="4114801"/>
            <a:ext cx="1" cy="287160"/>
          </a:xfrm>
          <a:prstGeom prst="straightConnector1">
            <a:avLst/>
          </a:prstGeom>
          <a:ln w="19050">
            <a:solidFill>
              <a:srgbClr val="EB5B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2BCB2874-A75D-0AD3-CC29-FAEC43B81BC6}"/>
              </a:ext>
            </a:extLst>
          </p:cNvPr>
          <p:cNvSpPr txBox="1"/>
          <p:nvPr/>
        </p:nvSpPr>
        <p:spPr>
          <a:xfrm>
            <a:off x="131884" y="1121613"/>
            <a:ext cx="11561379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EB5B50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We could swap 10 ones for 1 ten.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EB5B50"/>
              </a:solidFill>
              <a:effectLst/>
              <a:uLnTx/>
              <a:uFillTx/>
              <a:latin typeface="Poppins" pitchFamily="2" charset="77"/>
              <a:ea typeface="+mn-ea"/>
              <a:cs typeface="Poppi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8841303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016117D-791D-40B4-7C10-D45FCFA915C3}"/>
              </a:ext>
            </a:extLst>
          </p:cNvPr>
          <p:cNvSpPr txBox="1">
            <a:spLocks/>
          </p:cNvSpPr>
          <p:nvPr/>
        </p:nvSpPr>
        <p:spPr>
          <a:xfrm>
            <a:off x="131884" y="77296"/>
            <a:ext cx="7962900" cy="51178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2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Represent Numbers to 100</a:t>
            </a:r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0C3994B7-B0D0-CD2D-5C6A-D1737B46AE0F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31884" y="2085359"/>
            <a:ext cx="11561379" cy="24123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US" sz="2800" dirty="0">
                <a:solidFill>
                  <a:srgbClr val="00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Now that we can represent numbers to 100, let’s apply our learning to some problem solving and reasoning questions.</a:t>
            </a:r>
            <a:br>
              <a:rPr lang="en-US" sz="2800" dirty="0">
                <a:latin typeface="Poppins" panose="00000500000000000000" pitchFamily="2" charset="0"/>
                <a:cs typeface="Poppins" panose="00000500000000000000" pitchFamily="2" charset="0"/>
              </a:rPr>
            </a:br>
            <a:endParaRPr lang="en-GB" sz="2800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63835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2407D15-39A5-981B-BE6F-D32983461D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7016117D-791D-40B4-7C10-D45FCFA915C3}"/>
              </a:ext>
            </a:extLst>
          </p:cNvPr>
          <p:cNvSpPr txBox="1">
            <a:spLocks/>
          </p:cNvSpPr>
          <p:nvPr/>
        </p:nvSpPr>
        <p:spPr>
          <a:xfrm>
            <a:off x="131884" y="77296"/>
            <a:ext cx="7962900" cy="51178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itchFamily="2" charset="77"/>
                <a:ea typeface="+mj-ea"/>
                <a:cs typeface="Poppins" pitchFamily="2" charset="77"/>
              </a:rPr>
              <a:t>Represent Numbers to 100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38DBCDA2-9DE2-A762-082F-0C11BABFA674}"/>
              </a:ext>
            </a:extLst>
          </p:cNvPr>
          <p:cNvSpPr txBox="1">
            <a:spLocks/>
          </p:cNvSpPr>
          <p:nvPr/>
        </p:nvSpPr>
        <p:spPr>
          <a:xfrm>
            <a:off x="131884" y="3104676"/>
            <a:ext cx="11561379" cy="14183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>
                <a:solidFill>
                  <a:srgbClr val="000000"/>
                </a:solidFill>
                <a:latin typeface="Poppins" pitchFamily="2" charset="77"/>
                <a:cs typeface="Poppins" pitchFamily="2" charset="77"/>
              </a:rPr>
              <a:t>He says,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oppins" pitchFamily="2" charset="77"/>
              <a:ea typeface="+mn-ea"/>
              <a:cs typeface="Poppins" pitchFamily="2" charset="77"/>
            </a:endParaRPr>
          </a:p>
        </p:txBody>
      </p:sp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83D7CEF0-50C6-FE9B-B2AB-450DD7AFC685}"/>
              </a:ext>
            </a:extLst>
          </p:cNvPr>
          <p:cNvSpPr/>
          <p:nvPr/>
        </p:nvSpPr>
        <p:spPr>
          <a:xfrm>
            <a:off x="1511300" y="3813870"/>
            <a:ext cx="7886700" cy="978077"/>
          </a:xfrm>
          <a:prstGeom prst="wedgeRoundRectCallout">
            <a:avLst>
              <a:gd name="adj1" fmla="val -53438"/>
              <a:gd name="adj2" fmla="val 19651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 have drawn the number 9 because I have drawn 2 lines and 7 dots so I have drawn 9 in total.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2D51202-1283-AA50-A67B-43E53C3CC816}"/>
              </a:ext>
            </a:extLst>
          </p:cNvPr>
          <p:cNvCxnSpPr>
            <a:cxnSpLocks/>
          </p:cNvCxnSpPr>
          <p:nvPr/>
        </p:nvCxnSpPr>
        <p:spPr>
          <a:xfrm>
            <a:off x="7059415" y="1196715"/>
            <a:ext cx="0" cy="2260764"/>
          </a:xfrm>
          <a:prstGeom prst="line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98D9DAF-78CE-8E9D-1745-7C3A7729A319}"/>
              </a:ext>
            </a:extLst>
          </p:cNvPr>
          <p:cNvCxnSpPr>
            <a:cxnSpLocks/>
          </p:cNvCxnSpPr>
          <p:nvPr/>
        </p:nvCxnSpPr>
        <p:spPr>
          <a:xfrm>
            <a:off x="7616715" y="1196715"/>
            <a:ext cx="0" cy="2260764"/>
          </a:xfrm>
          <a:prstGeom prst="line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>
            <a:extLst>
              <a:ext uri="{FF2B5EF4-FFF2-40B4-BE49-F238E27FC236}">
                <a16:creationId xmlns:a16="http://schemas.microsoft.com/office/drawing/2014/main" id="{97052B1A-F32F-A423-7EE0-14D1198DC764}"/>
              </a:ext>
            </a:extLst>
          </p:cNvPr>
          <p:cNvSpPr/>
          <p:nvPr/>
        </p:nvSpPr>
        <p:spPr>
          <a:xfrm rot="5400000">
            <a:off x="8075453" y="1720085"/>
            <a:ext cx="217800" cy="2178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EB5B50"/>
              </a:solidFill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7DC8A727-4AA8-0257-1B13-118C1ED216D4}"/>
              </a:ext>
            </a:extLst>
          </p:cNvPr>
          <p:cNvSpPr/>
          <p:nvPr/>
        </p:nvSpPr>
        <p:spPr>
          <a:xfrm rot="5400000">
            <a:off x="8075453" y="2212939"/>
            <a:ext cx="217800" cy="2178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EB5B50"/>
              </a:solidFill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57AF5A8A-E847-5267-26C6-59C2C566E651}"/>
              </a:ext>
            </a:extLst>
          </p:cNvPr>
          <p:cNvSpPr/>
          <p:nvPr/>
        </p:nvSpPr>
        <p:spPr>
          <a:xfrm rot="5400000">
            <a:off x="8075453" y="2705792"/>
            <a:ext cx="217800" cy="2178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EB5B50"/>
              </a:solidFill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C41F29A7-4F44-1BCB-D096-E92423AE89D5}"/>
              </a:ext>
            </a:extLst>
          </p:cNvPr>
          <p:cNvSpPr/>
          <p:nvPr/>
        </p:nvSpPr>
        <p:spPr>
          <a:xfrm rot="5400000">
            <a:off x="8075453" y="3198647"/>
            <a:ext cx="217800" cy="2178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EB5B50"/>
              </a:solidFill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1E10C500-CA63-F967-95E3-232AB1D4EA7D}"/>
              </a:ext>
            </a:extLst>
          </p:cNvPr>
          <p:cNvSpPr/>
          <p:nvPr/>
        </p:nvSpPr>
        <p:spPr>
          <a:xfrm rot="5400000">
            <a:off x="8074482" y="1227232"/>
            <a:ext cx="217800" cy="2178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EB5B50"/>
              </a:solidFill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7BD300F9-AB8C-346E-089C-FDEEB06B0BB7}"/>
              </a:ext>
            </a:extLst>
          </p:cNvPr>
          <p:cNvSpPr/>
          <p:nvPr/>
        </p:nvSpPr>
        <p:spPr>
          <a:xfrm rot="5400000">
            <a:off x="8641624" y="2705795"/>
            <a:ext cx="217800" cy="2178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EB5B50"/>
              </a:solidFill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61547A03-A9BA-7A01-20C7-A6D7834770AE}"/>
              </a:ext>
            </a:extLst>
          </p:cNvPr>
          <p:cNvSpPr/>
          <p:nvPr/>
        </p:nvSpPr>
        <p:spPr>
          <a:xfrm rot="5400000">
            <a:off x="8641624" y="3198649"/>
            <a:ext cx="217800" cy="2178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EB5B50"/>
              </a:solidFill>
            </a:endParaRPr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4D694BDF-E0C2-275B-343A-9F66084F7D47}"/>
              </a:ext>
            </a:extLst>
          </p:cNvPr>
          <p:cNvSpPr txBox="1">
            <a:spLocks/>
          </p:cNvSpPr>
          <p:nvPr/>
        </p:nvSpPr>
        <p:spPr>
          <a:xfrm>
            <a:off x="131884" y="5027193"/>
            <a:ext cx="11561379" cy="14183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Do you agree with Mikey? Explain your answer.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414B400-BE50-BDE7-FAF1-D44FE5F96BD4}"/>
              </a:ext>
            </a:extLst>
          </p:cNvPr>
          <p:cNvSpPr txBox="1"/>
          <p:nvPr/>
        </p:nvSpPr>
        <p:spPr>
          <a:xfrm>
            <a:off x="131884" y="1121613"/>
            <a:ext cx="11561379" cy="195438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Mikey has drawn a picture of a number.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oppins" pitchFamily="2" charset="77"/>
              <a:ea typeface="+mn-ea"/>
              <a:cs typeface="Poppins" pitchFamily="2" charset="77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oppins" pitchFamily="2" charset="77"/>
              <a:ea typeface="+mn-ea"/>
              <a:cs typeface="Poppins" pitchFamily="2" charset="77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oppins" pitchFamily="2" charset="77"/>
              <a:ea typeface="+mn-ea"/>
              <a:cs typeface="Poppi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2154316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25D1C21-A2FE-671C-E168-C4F191B677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7016117D-791D-40B4-7C10-D45FCFA915C3}"/>
              </a:ext>
            </a:extLst>
          </p:cNvPr>
          <p:cNvSpPr txBox="1">
            <a:spLocks/>
          </p:cNvSpPr>
          <p:nvPr/>
        </p:nvSpPr>
        <p:spPr>
          <a:xfrm>
            <a:off x="131884" y="77296"/>
            <a:ext cx="7962900" cy="51178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itchFamily="2" charset="77"/>
                <a:ea typeface="+mj-ea"/>
                <a:cs typeface="Poppins" pitchFamily="2" charset="77"/>
              </a:rPr>
              <a:t>Represent Numbers to 100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38DBCDA2-9DE2-A762-082F-0C11BABFA674}"/>
              </a:ext>
            </a:extLst>
          </p:cNvPr>
          <p:cNvSpPr txBox="1">
            <a:spLocks/>
          </p:cNvSpPr>
          <p:nvPr/>
        </p:nvSpPr>
        <p:spPr>
          <a:xfrm>
            <a:off x="131884" y="3104676"/>
            <a:ext cx="11561379" cy="14183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>
                <a:solidFill>
                  <a:srgbClr val="000000"/>
                </a:solidFill>
                <a:latin typeface="Poppins" pitchFamily="2" charset="77"/>
                <a:cs typeface="Poppins" pitchFamily="2" charset="77"/>
              </a:rPr>
              <a:t>He says,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oppins" pitchFamily="2" charset="77"/>
              <a:ea typeface="+mn-ea"/>
              <a:cs typeface="Poppins" pitchFamily="2" charset="77"/>
            </a:endParaRPr>
          </a:p>
        </p:txBody>
      </p:sp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83D7CEF0-50C6-FE9B-B2AB-450DD7AFC685}"/>
              </a:ext>
            </a:extLst>
          </p:cNvPr>
          <p:cNvSpPr/>
          <p:nvPr/>
        </p:nvSpPr>
        <p:spPr>
          <a:xfrm>
            <a:off x="1511300" y="3813870"/>
            <a:ext cx="7886700" cy="978077"/>
          </a:xfrm>
          <a:prstGeom prst="wedgeRoundRectCallout">
            <a:avLst>
              <a:gd name="adj1" fmla="val -53438"/>
              <a:gd name="adj2" fmla="val 19651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 have drawn the number 9 because I have drawn 2 lines and 7 dots so I have drawn 9 in total.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2D51202-1283-AA50-A67B-43E53C3CC816}"/>
              </a:ext>
            </a:extLst>
          </p:cNvPr>
          <p:cNvCxnSpPr>
            <a:cxnSpLocks/>
          </p:cNvCxnSpPr>
          <p:nvPr/>
        </p:nvCxnSpPr>
        <p:spPr>
          <a:xfrm>
            <a:off x="7059415" y="1196715"/>
            <a:ext cx="0" cy="2260764"/>
          </a:xfrm>
          <a:prstGeom prst="line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98D9DAF-78CE-8E9D-1745-7C3A7729A319}"/>
              </a:ext>
            </a:extLst>
          </p:cNvPr>
          <p:cNvCxnSpPr>
            <a:cxnSpLocks/>
          </p:cNvCxnSpPr>
          <p:nvPr/>
        </p:nvCxnSpPr>
        <p:spPr>
          <a:xfrm>
            <a:off x="7616715" y="1196715"/>
            <a:ext cx="0" cy="2260764"/>
          </a:xfrm>
          <a:prstGeom prst="line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>
            <a:extLst>
              <a:ext uri="{FF2B5EF4-FFF2-40B4-BE49-F238E27FC236}">
                <a16:creationId xmlns:a16="http://schemas.microsoft.com/office/drawing/2014/main" id="{97052B1A-F32F-A423-7EE0-14D1198DC764}"/>
              </a:ext>
            </a:extLst>
          </p:cNvPr>
          <p:cNvSpPr/>
          <p:nvPr/>
        </p:nvSpPr>
        <p:spPr>
          <a:xfrm rot="5400000">
            <a:off x="8075453" y="1720085"/>
            <a:ext cx="217800" cy="2178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EB5B50"/>
              </a:solidFill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7DC8A727-4AA8-0257-1B13-118C1ED216D4}"/>
              </a:ext>
            </a:extLst>
          </p:cNvPr>
          <p:cNvSpPr/>
          <p:nvPr/>
        </p:nvSpPr>
        <p:spPr>
          <a:xfrm rot="5400000">
            <a:off x="8075453" y="2212939"/>
            <a:ext cx="217800" cy="2178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EB5B50"/>
              </a:solidFill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57AF5A8A-E847-5267-26C6-59C2C566E651}"/>
              </a:ext>
            </a:extLst>
          </p:cNvPr>
          <p:cNvSpPr/>
          <p:nvPr/>
        </p:nvSpPr>
        <p:spPr>
          <a:xfrm rot="5400000">
            <a:off x="8075453" y="2705792"/>
            <a:ext cx="217800" cy="2178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EB5B50"/>
              </a:solidFill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C41F29A7-4F44-1BCB-D096-E92423AE89D5}"/>
              </a:ext>
            </a:extLst>
          </p:cNvPr>
          <p:cNvSpPr/>
          <p:nvPr/>
        </p:nvSpPr>
        <p:spPr>
          <a:xfrm rot="5400000">
            <a:off x="8075453" y="3198647"/>
            <a:ext cx="217800" cy="2178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EB5B50"/>
              </a:solidFill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1E10C500-CA63-F967-95E3-232AB1D4EA7D}"/>
              </a:ext>
            </a:extLst>
          </p:cNvPr>
          <p:cNvSpPr/>
          <p:nvPr/>
        </p:nvSpPr>
        <p:spPr>
          <a:xfrm rot="5400000">
            <a:off x="8074482" y="1227232"/>
            <a:ext cx="217800" cy="2178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EB5B50"/>
              </a:solidFill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7BD300F9-AB8C-346E-089C-FDEEB06B0BB7}"/>
              </a:ext>
            </a:extLst>
          </p:cNvPr>
          <p:cNvSpPr/>
          <p:nvPr/>
        </p:nvSpPr>
        <p:spPr>
          <a:xfrm rot="5400000">
            <a:off x="8641624" y="2705795"/>
            <a:ext cx="217800" cy="2178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EB5B50"/>
              </a:solidFill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61547A03-A9BA-7A01-20C7-A6D7834770AE}"/>
              </a:ext>
            </a:extLst>
          </p:cNvPr>
          <p:cNvSpPr/>
          <p:nvPr/>
        </p:nvSpPr>
        <p:spPr>
          <a:xfrm rot="5400000">
            <a:off x="8641624" y="3198649"/>
            <a:ext cx="217800" cy="2178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EB5B50"/>
              </a:solidFill>
            </a:endParaRPr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4D694BDF-E0C2-275B-343A-9F66084F7D47}"/>
              </a:ext>
            </a:extLst>
          </p:cNvPr>
          <p:cNvSpPr txBox="1">
            <a:spLocks/>
          </p:cNvSpPr>
          <p:nvPr/>
        </p:nvSpPr>
        <p:spPr>
          <a:xfrm>
            <a:off x="131884" y="5027193"/>
            <a:ext cx="11561379" cy="14183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Do you agree with Mikey? Explain your answer.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>
                <a:solidFill>
                  <a:prstClr val="black"/>
                </a:solidFill>
                <a:latin typeface="Poppins" pitchFamily="2" charset="77"/>
                <a:cs typeface="Poppins" pitchFamily="2" charset="77"/>
              </a:rPr>
              <a:t>I disagree with Mikey because…</a:t>
            </a:r>
            <a:endParaRPr lang="en-GB" dirty="0">
              <a:solidFill>
                <a:srgbClr val="000000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72A3211-28FF-1817-F707-9BCBE7CEAF31}"/>
              </a:ext>
            </a:extLst>
          </p:cNvPr>
          <p:cNvSpPr txBox="1"/>
          <p:nvPr/>
        </p:nvSpPr>
        <p:spPr>
          <a:xfrm>
            <a:off x="131884" y="1121613"/>
            <a:ext cx="11561379" cy="195438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Mikey has drawn a picture of a number.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oppins" pitchFamily="2" charset="77"/>
              <a:ea typeface="+mn-ea"/>
              <a:cs typeface="Poppins" pitchFamily="2" charset="77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oppins" pitchFamily="2" charset="77"/>
              <a:ea typeface="+mn-ea"/>
              <a:cs typeface="Poppins" pitchFamily="2" charset="77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oppins" pitchFamily="2" charset="77"/>
              <a:ea typeface="+mn-ea"/>
              <a:cs typeface="Poppi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4373805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95EC1DA-2E93-6D9E-6855-5B5D619322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7016117D-791D-40B4-7C10-D45FCFA915C3}"/>
              </a:ext>
            </a:extLst>
          </p:cNvPr>
          <p:cNvSpPr txBox="1">
            <a:spLocks/>
          </p:cNvSpPr>
          <p:nvPr/>
        </p:nvSpPr>
        <p:spPr>
          <a:xfrm>
            <a:off x="131884" y="77296"/>
            <a:ext cx="7962900" cy="51178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itchFamily="2" charset="77"/>
                <a:ea typeface="+mj-ea"/>
                <a:cs typeface="Poppins" pitchFamily="2" charset="77"/>
              </a:rPr>
              <a:t>Represent Numbers to 100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38DBCDA2-9DE2-A762-082F-0C11BABFA674}"/>
              </a:ext>
            </a:extLst>
          </p:cNvPr>
          <p:cNvSpPr txBox="1">
            <a:spLocks/>
          </p:cNvSpPr>
          <p:nvPr/>
        </p:nvSpPr>
        <p:spPr>
          <a:xfrm>
            <a:off x="131884" y="3104676"/>
            <a:ext cx="11561379" cy="14183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>
                <a:solidFill>
                  <a:srgbClr val="000000"/>
                </a:solidFill>
                <a:latin typeface="Poppins" pitchFamily="2" charset="77"/>
                <a:cs typeface="Poppins" pitchFamily="2" charset="77"/>
              </a:rPr>
              <a:t>He says,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oppins" pitchFamily="2" charset="77"/>
              <a:ea typeface="+mn-ea"/>
              <a:cs typeface="Poppins" pitchFamily="2" charset="77"/>
            </a:endParaRPr>
          </a:p>
        </p:txBody>
      </p:sp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83D7CEF0-50C6-FE9B-B2AB-450DD7AFC685}"/>
              </a:ext>
            </a:extLst>
          </p:cNvPr>
          <p:cNvSpPr/>
          <p:nvPr/>
        </p:nvSpPr>
        <p:spPr>
          <a:xfrm>
            <a:off x="1511300" y="3813870"/>
            <a:ext cx="7886700" cy="978077"/>
          </a:xfrm>
          <a:prstGeom prst="wedgeRoundRectCallout">
            <a:avLst>
              <a:gd name="adj1" fmla="val -53438"/>
              <a:gd name="adj2" fmla="val 19651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 have drawn the number 9 because I have drawn 2 lines and 7 dots so I have drawn 9 in total.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2D51202-1283-AA50-A67B-43E53C3CC816}"/>
              </a:ext>
            </a:extLst>
          </p:cNvPr>
          <p:cNvCxnSpPr>
            <a:cxnSpLocks/>
          </p:cNvCxnSpPr>
          <p:nvPr/>
        </p:nvCxnSpPr>
        <p:spPr>
          <a:xfrm>
            <a:off x="7059415" y="1196715"/>
            <a:ext cx="0" cy="2260764"/>
          </a:xfrm>
          <a:prstGeom prst="line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98D9DAF-78CE-8E9D-1745-7C3A7729A319}"/>
              </a:ext>
            </a:extLst>
          </p:cNvPr>
          <p:cNvCxnSpPr>
            <a:cxnSpLocks/>
          </p:cNvCxnSpPr>
          <p:nvPr/>
        </p:nvCxnSpPr>
        <p:spPr>
          <a:xfrm>
            <a:off x="7616715" y="1196715"/>
            <a:ext cx="0" cy="2260764"/>
          </a:xfrm>
          <a:prstGeom prst="line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>
            <a:extLst>
              <a:ext uri="{FF2B5EF4-FFF2-40B4-BE49-F238E27FC236}">
                <a16:creationId xmlns:a16="http://schemas.microsoft.com/office/drawing/2014/main" id="{97052B1A-F32F-A423-7EE0-14D1198DC764}"/>
              </a:ext>
            </a:extLst>
          </p:cNvPr>
          <p:cNvSpPr/>
          <p:nvPr/>
        </p:nvSpPr>
        <p:spPr>
          <a:xfrm rot="5400000">
            <a:off x="8075453" y="1720085"/>
            <a:ext cx="217800" cy="2178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EB5B50"/>
              </a:solidFill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7DC8A727-4AA8-0257-1B13-118C1ED216D4}"/>
              </a:ext>
            </a:extLst>
          </p:cNvPr>
          <p:cNvSpPr/>
          <p:nvPr/>
        </p:nvSpPr>
        <p:spPr>
          <a:xfrm rot="5400000">
            <a:off x="8075453" y="2212939"/>
            <a:ext cx="217800" cy="2178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EB5B50"/>
              </a:solidFill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57AF5A8A-E847-5267-26C6-59C2C566E651}"/>
              </a:ext>
            </a:extLst>
          </p:cNvPr>
          <p:cNvSpPr/>
          <p:nvPr/>
        </p:nvSpPr>
        <p:spPr>
          <a:xfrm rot="5400000">
            <a:off x="8075453" y="2705792"/>
            <a:ext cx="217800" cy="2178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EB5B50"/>
              </a:solidFill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C41F29A7-4F44-1BCB-D096-E92423AE89D5}"/>
              </a:ext>
            </a:extLst>
          </p:cNvPr>
          <p:cNvSpPr/>
          <p:nvPr/>
        </p:nvSpPr>
        <p:spPr>
          <a:xfrm rot="5400000">
            <a:off x="8075453" y="3198647"/>
            <a:ext cx="217800" cy="2178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EB5B50"/>
              </a:solidFill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1E10C500-CA63-F967-95E3-232AB1D4EA7D}"/>
              </a:ext>
            </a:extLst>
          </p:cNvPr>
          <p:cNvSpPr/>
          <p:nvPr/>
        </p:nvSpPr>
        <p:spPr>
          <a:xfrm rot="5400000">
            <a:off x="8074482" y="1227232"/>
            <a:ext cx="217800" cy="2178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EB5B50"/>
              </a:solidFill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7BD300F9-AB8C-346E-089C-FDEEB06B0BB7}"/>
              </a:ext>
            </a:extLst>
          </p:cNvPr>
          <p:cNvSpPr/>
          <p:nvPr/>
        </p:nvSpPr>
        <p:spPr>
          <a:xfrm rot="5400000">
            <a:off x="8641624" y="2705795"/>
            <a:ext cx="217800" cy="2178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EB5B50"/>
              </a:solidFill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61547A03-A9BA-7A01-20C7-A6D7834770AE}"/>
              </a:ext>
            </a:extLst>
          </p:cNvPr>
          <p:cNvSpPr/>
          <p:nvPr/>
        </p:nvSpPr>
        <p:spPr>
          <a:xfrm rot="5400000">
            <a:off x="8641624" y="3198649"/>
            <a:ext cx="217800" cy="2178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EB5B50"/>
              </a:solidFill>
            </a:endParaRPr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4D694BDF-E0C2-275B-343A-9F66084F7D47}"/>
              </a:ext>
            </a:extLst>
          </p:cNvPr>
          <p:cNvSpPr txBox="1">
            <a:spLocks/>
          </p:cNvSpPr>
          <p:nvPr/>
        </p:nvSpPr>
        <p:spPr>
          <a:xfrm>
            <a:off x="131884" y="5027193"/>
            <a:ext cx="11561379" cy="14183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Do you agree with Mikey? Explain your answer.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>
                <a:solidFill>
                  <a:srgbClr val="EB5B50"/>
                </a:solidFill>
                <a:latin typeface="Poppins" pitchFamily="2" charset="77"/>
                <a:cs typeface="Poppins" pitchFamily="2" charset="77"/>
              </a:rPr>
              <a:t>I disagree with Mikey because he has counted his lines as ones. His 2 lines represent 2 tens. </a:t>
            </a: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srgbClr val="EB5B50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He has drawn the number 27.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D4ACDE8-2ECA-A0C5-1642-79E120686CE5}"/>
              </a:ext>
            </a:extLst>
          </p:cNvPr>
          <p:cNvSpPr txBox="1"/>
          <p:nvPr/>
        </p:nvSpPr>
        <p:spPr>
          <a:xfrm>
            <a:off x="131884" y="1121613"/>
            <a:ext cx="11561379" cy="195438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Mikey has drawn a picture of a number.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oppins" pitchFamily="2" charset="77"/>
              <a:ea typeface="+mn-ea"/>
              <a:cs typeface="Poppins" pitchFamily="2" charset="77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oppins" pitchFamily="2" charset="77"/>
              <a:ea typeface="+mn-ea"/>
              <a:cs typeface="Poppins" pitchFamily="2" charset="77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oppins" pitchFamily="2" charset="77"/>
              <a:ea typeface="+mn-ea"/>
              <a:cs typeface="Poppi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62587727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016117D-791D-40B4-7C10-D45FCFA915C3}"/>
              </a:ext>
            </a:extLst>
          </p:cNvPr>
          <p:cNvSpPr txBox="1">
            <a:spLocks/>
          </p:cNvSpPr>
          <p:nvPr/>
        </p:nvSpPr>
        <p:spPr>
          <a:xfrm>
            <a:off x="131884" y="77296"/>
            <a:ext cx="7962900" cy="51178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itchFamily="2" charset="77"/>
                <a:ea typeface="+mj-ea"/>
                <a:cs typeface="Poppins" pitchFamily="2" charset="77"/>
              </a:rPr>
              <a:t>Represent Numbers to 100</a:t>
            </a:r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4D694BDF-E0C2-275B-343A-9F66084F7D47}"/>
              </a:ext>
            </a:extLst>
          </p:cNvPr>
          <p:cNvSpPr txBox="1">
            <a:spLocks/>
          </p:cNvSpPr>
          <p:nvPr/>
        </p:nvSpPr>
        <p:spPr>
          <a:xfrm>
            <a:off x="131884" y="5027193"/>
            <a:ext cx="11561379" cy="141838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The number has more than 3 tens but less than 6 tens.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>
                <a:solidFill>
                  <a:srgbClr val="000000"/>
                </a:solidFill>
                <a:latin typeface="Poppins" pitchFamily="2" charset="77"/>
                <a:cs typeface="Poppins" pitchFamily="2" charset="77"/>
              </a:rPr>
              <a:t>If the number has an even tens digit, then it has an odd ones digit.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>
                <a:solidFill>
                  <a:srgbClr val="000000"/>
                </a:solidFill>
                <a:latin typeface="Poppins" pitchFamily="2" charset="77"/>
                <a:cs typeface="Poppins" pitchFamily="2" charset="77"/>
              </a:rPr>
              <a:t>If the number has an odd tens digit, then it has an even ones digit.</a:t>
            </a:r>
          </a:p>
        </p:txBody>
      </p:sp>
      <p:sp>
        <p:nvSpPr>
          <p:cNvPr id="7" name="Cloud 6">
            <a:extLst>
              <a:ext uri="{FF2B5EF4-FFF2-40B4-BE49-F238E27FC236}">
                <a16:creationId xmlns:a16="http://schemas.microsoft.com/office/drawing/2014/main" id="{439F9713-3BF1-B663-9449-A744AB1E955B}"/>
              </a:ext>
            </a:extLst>
          </p:cNvPr>
          <p:cNvSpPr/>
          <p:nvPr/>
        </p:nvSpPr>
        <p:spPr>
          <a:xfrm>
            <a:off x="5207000" y="2933240"/>
            <a:ext cx="1778000" cy="991517"/>
          </a:xfrm>
          <a:prstGeom prst="cloud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4234308-476F-7689-F276-C0FDEA862A9A}"/>
              </a:ext>
            </a:extLst>
          </p:cNvPr>
          <p:cNvSpPr txBox="1"/>
          <p:nvPr/>
        </p:nvSpPr>
        <p:spPr>
          <a:xfrm>
            <a:off x="131884" y="1121613"/>
            <a:ext cx="11561379" cy="195438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The mystery number matches the clues below.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Find three possibilities for the mystery number.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Draw and write each number you make.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oppins" pitchFamily="2" charset="77"/>
              <a:ea typeface="+mn-ea"/>
              <a:cs typeface="Poppi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34609976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016117D-791D-40B4-7C10-D45FCFA915C3}"/>
              </a:ext>
            </a:extLst>
          </p:cNvPr>
          <p:cNvSpPr txBox="1">
            <a:spLocks/>
          </p:cNvSpPr>
          <p:nvPr/>
        </p:nvSpPr>
        <p:spPr>
          <a:xfrm>
            <a:off x="131884" y="77296"/>
            <a:ext cx="7962900" cy="51178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itchFamily="2" charset="77"/>
                <a:ea typeface="+mj-ea"/>
                <a:cs typeface="Poppins" pitchFamily="2" charset="77"/>
              </a:rPr>
              <a:t>Represent Numbers to 100</a:t>
            </a:r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4D694BDF-E0C2-275B-343A-9F66084F7D47}"/>
              </a:ext>
            </a:extLst>
          </p:cNvPr>
          <p:cNvSpPr txBox="1">
            <a:spLocks/>
          </p:cNvSpPr>
          <p:nvPr/>
        </p:nvSpPr>
        <p:spPr>
          <a:xfrm>
            <a:off x="131884" y="5027193"/>
            <a:ext cx="11561379" cy="141838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The number has more than 3 tens but less than 6 tens.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>
                <a:solidFill>
                  <a:srgbClr val="000000"/>
                </a:solidFill>
                <a:latin typeface="Poppins" pitchFamily="2" charset="77"/>
                <a:cs typeface="Poppins" pitchFamily="2" charset="77"/>
              </a:rPr>
              <a:t>If the number has an even tens digit, then it has an odd ones digit.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>
                <a:solidFill>
                  <a:srgbClr val="000000"/>
                </a:solidFill>
                <a:latin typeface="Poppins" pitchFamily="2" charset="77"/>
                <a:cs typeface="Poppins" pitchFamily="2" charset="77"/>
              </a:rPr>
              <a:t>If the number has an odd tens digit, then it has an even ones digit.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75CAA09-D622-747A-CA69-2F1C7E7322E3}"/>
              </a:ext>
            </a:extLst>
          </p:cNvPr>
          <p:cNvCxnSpPr>
            <a:cxnSpLocks/>
          </p:cNvCxnSpPr>
          <p:nvPr/>
        </p:nvCxnSpPr>
        <p:spPr>
          <a:xfrm>
            <a:off x="734815" y="2808697"/>
            <a:ext cx="0" cy="2055240"/>
          </a:xfrm>
          <a:prstGeom prst="line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B64EC1E-FD4E-9425-0B0F-411856CB219B}"/>
              </a:ext>
            </a:extLst>
          </p:cNvPr>
          <p:cNvCxnSpPr>
            <a:cxnSpLocks/>
          </p:cNvCxnSpPr>
          <p:nvPr/>
        </p:nvCxnSpPr>
        <p:spPr>
          <a:xfrm>
            <a:off x="1170348" y="2808697"/>
            <a:ext cx="0" cy="2055240"/>
          </a:xfrm>
          <a:prstGeom prst="line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>
            <a:extLst>
              <a:ext uri="{FF2B5EF4-FFF2-40B4-BE49-F238E27FC236}">
                <a16:creationId xmlns:a16="http://schemas.microsoft.com/office/drawing/2014/main" id="{437BBF07-02ED-DAAD-B5B1-F2F1D736B8FB}"/>
              </a:ext>
            </a:extLst>
          </p:cNvPr>
          <p:cNvSpPr/>
          <p:nvPr/>
        </p:nvSpPr>
        <p:spPr>
          <a:xfrm rot="5400000">
            <a:off x="2326386" y="4639902"/>
            <a:ext cx="198000" cy="19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EB5B5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474B193-080A-56DD-DE4C-47725F5B765F}"/>
              </a:ext>
            </a:extLst>
          </p:cNvPr>
          <p:cNvSpPr txBox="1"/>
          <p:nvPr/>
        </p:nvSpPr>
        <p:spPr>
          <a:xfrm>
            <a:off x="1239126" y="2347032"/>
            <a:ext cx="520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EB5B5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41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A2F5D3C-5A26-8FB0-EF21-E3C88E2ED8CC}"/>
              </a:ext>
            </a:extLst>
          </p:cNvPr>
          <p:cNvCxnSpPr>
            <a:cxnSpLocks/>
          </p:cNvCxnSpPr>
          <p:nvPr/>
        </p:nvCxnSpPr>
        <p:spPr>
          <a:xfrm>
            <a:off x="1605881" y="2808697"/>
            <a:ext cx="0" cy="2055240"/>
          </a:xfrm>
          <a:prstGeom prst="line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DA1D5F3-3F47-9597-9B90-ECAD9152A374}"/>
              </a:ext>
            </a:extLst>
          </p:cNvPr>
          <p:cNvCxnSpPr>
            <a:cxnSpLocks/>
          </p:cNvCxnSpPr>
          <p:nvPr/>
        </p:nvCxnSpPr>
        <p:spPr>
          <a:xfrm>
            <a:off x="2041415" y="2808697"/>
            <a:ext cx="0" cy="2055240"/>
          </a:xfrm>
          <a:prstGeom prst="line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E45A3A93-C145-F02F-76E5-D1794FB268C1}"/>
              </a:ext>
            </a:extLst>
          </p:cNvPr>
          <p:cNvSpPr txBox="1"/>
          <p:nvPr/>
        </p:nvSpPr>
        <p:spPr>
          <a:xfrm>
            <a:off x="5337877" y="2347031"/>
            <a:ext cx="5727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EB5B5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45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25995BBC-C79D-5802-B603-29810A21B882}"/>
              </a:ext>
            </a:extLst>
          </p:cNvPr>
          <p:cNvSpPr/>
          <p:nvPr/>
        </p:nvSpPr>
        <p:spPr>
          <a:xfrm rot="5400000">
            <a:off x="6355831" y="3495369"/>
            <a:ext cx="198000" cy="19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EB5B50"/>
              </a:solidFill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8FAAAFC2-FBDC-9FB0-1F9A-5F38C10BD1F3}"/>
              </a:ext>
            </a:extLst>
          </p:cNvPr>
          <p:cNvSpPr/>
          <p:nvPr/>
        </p:nvSpPr>
        <p:spPr>
          <a:xfrm rot="5400000">
            <a:off x="6361344" y="3878406"/>
            <a:ext cx="198000" cy="19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EB5B50"/>
              </a:solidFill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2C0B7C19-533E-7FAB-E3BD-2C0C39385C79}"/>
              </a:ext>
            </a:extLst>
          </p:cNvPr>
          <p:cNvSpPr/>
          <p:nvPr/>
        </p:nvSpPr>
        <p:spPr>
          <a:xfrm rot="5400000">
            <a:off x="6369023" y="4263098"/>
            <a:ext cx="198000" cy="19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EB5B50"/>
              </a:solidFill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980A0A3D-A46A-4D53-7EED-496932A1DFFD}"/>
              </a:ext>
            </a:extLst>
          </p:cNvPr>
          <p:cNvSpPr/>
          <p:nvPr/>
        </p:nvSpPr>
        <p:spPr>
          <a:xfrm rot="5400000">
            <a:off x="6369023" y="4646135"/>
            <a:ext cx="198000" cy="19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EB5B50"/>
              </a:solidFill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2A203C36-A8E2-5766-7D45-A21FC072A394}"/>
              </a:ext>
            </a:extLst>
          </p:cNvPr>
          <p:cNvSpPr/>
          <p:nvPr/>
        </p:nvSpPr>
        <p:spPr>
          <a:xfrm rot="5400000">
            <a:off x="6369023" y="3105023"/>
            <a:ext cx="198000" cy="19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EB5B50"/>
              </a:solidFill>
            </a:endParaRPr>
          </a:p>
        </p:txBody>
      </p:sp>
      <p:cxnSp>
        <p:nvCxnSpPr>
          <p:cNvPr id="3072" name="Straight Connector 3071">
            <a:extLst>
              <a:ext uri="{FF2B5EF4-FFF2-40B4-BE49-F238E27FC236}">
                <a16:creationId xmlns:a16="http://schemas.microsoft.com/office/drawing/2014/main" id="{0C48FC4C-D0F4-1CCC-56CF-ED3E2F11EC14}"/>
              </a:ext>
            </a:extLst>
          </p:cNvPr>
          <p:cNvCxnSpPr>
            <a:cxnSpLocks/>
          </p:cNvCxnSpPr>
          <p:nvPr/>
        </p:nvCxnSpPr>
        <p:spPr>
          <a:xfrm>
            <a:off x="4753162" y="2788895"/>
            <a:ext cx="0" cy="2055240"/>
          </a:xfrm>
          <a:prstGeom prst="line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73" name="Straight Connector 3072">
            <a:extLst>
              <a:ext uri="{FF2B5EF4-FFF2-40B4-BE49-F238E27FC236}">
                <a16:creationId xmlns:a16="http://schemas.microsoft.com/office/drawing/2014/main" id="{EB0996BE-9708-4970-4268-45CA4CBBF7AB}"/>
              </a:ext>
            </a:extLst>
          </p:cNvPr>
          <p:cNvCxnSpPr>
            <a:cxnSpLocks/>
          </p:cNvCxnSpPr>
          <p:nvPr/>
        </p:nvCxnSpPr>
        <p:spPr>
          <a:xfrm>
            <a:off x="5188695" y="2788895"/>
            <a:ext cx="0" cy="2055240"/>
          </a:xfrm>
          <a:prstGeom prst="line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75" name="Straight Connector 3074">
            <a:extLst>
              <a:ext uri="{FF2B5EF4-FFF2-40B4-BE49-F238E27FC236}">
                <a16:creationId xmlns:a16="http://schemas.microsoft.com/office/drawing/2014/main" id="{588E5186-CAB8-F2E9-94C8-E31E085BC619}"/>
              </a:ext>
            </a:extLst>
          </p:cNvPr>
          <p:cNvCxnSpPr>
            <a:cxnSpLocks/>
          </p:cNvCxnSpPr>
          <p:nvPr/>
        </p:nvCxnSpPr>
        <p:spPr>
          <a:xfrm>
            <a:off x="5624228" y="2788895"/>
            <a:ext cx="0" cy="2055240"/>
          </a:xfrm>
          <a:prstGeom prst="line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76" name="Straight Connector 3075">
            <a:extLst>
              <a:ext uri="{FF2B5EF4-FFF2-40B4-BE49-F238E27FC236}">
                <a16:creationId xmlns:a16="http://schemas.microsoft.com/office/drawing/2014/main" id="{C88AF9CB-CACF-83D7-70D8-CEF15E39F373}"/>
              </a:ext>
            </a:extLst>
          </p:cNvPr>
          <p:cNvCxnSpPr>
            <a:cxnSpLocks/>
          </p:cNvCxnSpPr>
          <p:nvPr/>
        </p:nvCxnSpPr>
        <p:spPr>
          <a:xfrm>
            <a:off x="6059762" y="2788895"/>
            <a:ext cx="0" cy="2055240"/>
          </a:xfrm>
          <a:prstGeom prst="line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9" name="TextBox 3078">
            <a:extLst>
              <a:ext uri="{FF2B5EF4-FFF2-40B4-BE49-F238E27FC236}">
                <a16:creationId xmlns:a16="http://schemas.microsoft.com/office/drawing/2014/main" id="{5693E67E-C23C-EC24-C1AF-883C4C119084}"/>
              </a:ext>
            </a:extLst>
          </p:cNvPr>
          <p:cNvSpPr txBox="1"/>
          <p:nvPr/>
        </p:nvSpPr>
        <p:spPr>
          <a:xfrm>
            <a:off x="9802977" y="2347031"/>
            <a:ext cx="5727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EB5B5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47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256384F-C429-132B-AFC3-56C52C679C76}"/>
              </a:ext>
            </a:extLst>
          </p:cNvPr>
          <p:cNvSpPr/>
          <p:nvPr/>
        </p:nvSpPr>
        <p:spPr>
          <a:xfrm rot="5400000">
            <a:off x="10770135" y="3515171"/>
            <a:ext cx="198000" cy="19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EB5B50"/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B2B2DFE-A97E-BB72-8E73-07B611C97B1A}"/>
              </a:ext>
            </a:extLst>
          </p:cNvPr>
          <p:cNvSpPr/>
          <p:nvPr/>
        </p:nvSpPr>
        <p:spPr>
          <a:xfrm rot="5400000">
            <a:off x="10775648" y="3898208"/>
            <a:ext cx="198000" cy="19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EB5B50"/>
              </a:solidFill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DD2FB242-F47A-505D-88F2-491F9ADD4BFC}"/>
              </a:ext>
            </a:extLst>
          </p:cNvPr>
          <p:cNvSpPr/>
          <p:nvPr/>
        </p:nvSpPr>
        <p:spPr>
          <a:xfrm rot="5400000">
            <a:off x="10783327" y="4282900"/>
            <a:ext cx="198000" cy="19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EB5B50"/>
              </a:solidFill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56075E6E-6BE5-264E-5BAA-D546D3A3EB02}"/>
              </a:ext>
            </a:extLst>
          </p:cNvPr>
          <p:cNvSpPr/>
          <p:nvPr/>
        </p:nvSpPr>
        <p:spPr>
          <a:xfrm rot="5400000">
            <a:off x="10783327" y="4665937"/>
            <a:ext cx="198000" cy="19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EB5B50"/>
              </a:solidFill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EDA0D907-30EB-1BE9-AC14-7C73D1B6132D}"/>
              </a:ext>
            </a:extLst>
          </p:cNvPr>
          <p:cNvSpPr/>
          <p:nvPr/>
        </p:nvSpPr>
        <p:spPr>
          <a:xfrm rot="5400000">
            <a:off x="10783327" y="3124825"/>
            <a:ext cx="198000" cy="19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EB5B50"/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F638271-243A-6E65-B08B-6DCD26BD0E61}"/>
              </a:ext>
            </a:extLst>
          </p:cNvPr>
          <p:cNvCxnSpPr>
            <a:cxnSpLocks/>
          </p:cNvCxnSpPr>
          <p:nvPr/>
        </p:nvCxnSpPr>
        <p:spPr>
          <a:xfrm>
            <a:off x="9167466" y="2808697"/>
            <a:ext cx="0" cy="2055240"/>
          </a:xfrm>
          <a:prstGeom prst="line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224406A-0C9D-83C6-935B-63623033A0FE}"/>
              </a:ext>
            </a:extLst>
          </p:cNvPr>
          <p:cNvCxnSpPr>
            <a:cxnSpLocks/>
          </p:cNvCxnSpPr>
          <p:nvPr/>
        </p:nvCxnSpPr>
        <p:spPr>
          <a:xfrm>
            <a:off x="9602999" y="2808697"/>
            <a:ext cx="0" cy="2055240"/>
          </a:xfrm>
          <a:prstGeom prst="line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9E7BDF6-32AB-CBFB-BEA1-789C28E77C1A}"/>
              </a:ext>
            </a:extLst>
          </p:cNvPr>
          <p:cNvCxnSpPr>
            <a:cxnSpLocks/>
          </p:cNvCxnSpPr>
          <p:nvPr/>
        </p:nvCxnSpPr>
        <p:spPr>
          <a:xfrm>
            <a:off x="10038532" y="2808697"/>
            <a:ext cx="0" cy="2055240"/>
          </a:xfrm>
          <a:prstGeom prst="line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A934C72-5C6A-CD2A-CA70-C1D61EB404FF}"/>
              </a:ext>
            </a:extLst>
          </p:cNvPr>
          <p:cNvCxnSpPr>
            <a:cxnSpLocks/>
          </p:cNvCxnSpPr>
          <p:nvPr/>
        </p:nvCxnSpPr>
        <p:spPr>
          <a:xfrm>
            <a:off x="10474066" y="2808697"/>
            <a:ext cx="0" cy="2055240"/>
          </a:xfrm>
          <a:prstGeom prst="line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>
            <a:extLst>
              <a:ext uri="{FF2B5EF4-FFF2-40B4-BE49-F238E27FC236}">
                <a16:creationId xmlns:a16="http://schemas.microsoft.com/office/drawing/2014/main" id="{72B1C791-7677-99EB-C693-C5C889CA6460}"/>
              </a:ext>
            </a:extLst>
          </p:cNvPr>
          <p:cNvSpPr/>
          <p:nvPr/>
        </p:nvSpPr>
        <p:spPr>
          <a:xfrm rot="5400000">
            <a:off x="11191587" y="4282900"/>
            <a:ext cx="198000" cy="19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EB5B50"/>
              </a:solidFill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4DDFCAD9-4A38-480E-345E-0D0EFF1AD148}"/>
              </a:ext>
            </a:extLst>
          </p:cNvPr>
          <p:cNvSpPr/>
          <p:nvPr/>
        </p:nvSpPr>
        <p:spPr>
          <a:xfrm rot="5400000">
            <a:off x="11191587" y="4665937"/>
            <a:ext cx="198000" cy="19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EB5B5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C905404-4568-8C10-1F10-38AC3155F672}"/>
              </a:ext>
            </a:extLst>
          </p:cNvPr>
          <p:cNvSpPr txBox="1"/>
          <p:nvPr/>
        </p:nvSpPr>
        <p:spPr>
          <a:xfrm>
            <a:off x="131884" y="1121613"/>
            <a:ext cx="11561379" cy="120032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EB5B50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The mystery number could be 41, 43, 45, 47 or 49 because these numbers have 4 tens which is more than 3 tens but less than 6 tens. They also have an even tens digit (4) and an odd ones digit (1, 3, 5, 7 or 9).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EB5B50"/>
              </a:solidFill>
              <a:effectLst/>
              <a:uLnTx/>
              <a:uFillTx/>
              <a:latin typeface="Poppins" pitchFamily="2" charset="77"/>
              <a:ea typeface="+mn-ea"/>
              <a:cs typeface="Poppi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7246263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016117D-791D-40B4-7C10-D45FCFA915C3}"/>
              </a:ext>
            </a:extLst>
          </p:cNvPr>
          <p:cNvSpPr txBox="1">
            <a:spLocks/>
          </p:cNvSpPr>
          <p:nvPr/>
        </p:nvSpPr>
        <p:spPr>
          <a:xfrm>
            <a:off x="131884" y="77296"/>
            <a:ext cx="7962900" cy="51178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2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Represent Numbers to 100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C655E15-A772-4CF7-BCE7-D314E8B2263B}"/>
              </a:ext>
            </a:extLst>
          </p:cNvPr>
          <p:cNvSpPr txBox="1"/>
          <p:nvPr/>
        </p:nvSpPr>
        <p:spPr>
          <a:xfrm>
            <a:off x="131884" y="2074474"/>
            <a:ext cx="11561379" cy="95410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Let’s start with a question about numbers to 20, which is linked to the new learning later in this lesson. 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731444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016117D-791D-40B4-7C10-D45FCFA915C3}"/>
              </a:ext>
            </a:extLst>
          </p:cNvPr>
          <p:cNvSpPr txBox="1">
            <a:spLocks/>
          </p:cNvSpPr>
          <p:nvPr/>
        </p:nvSpPr>
        <p:spPr>
          <a:xfrm>
            <a:off x="131884" y="77296"/>
            <a:ext cx="7962900" cy="51178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itchFamily="2" charset="77"/>
                <a:ea typeface="+mj-ea"/>
                <a:cs typeface="Poppins" pitchFamily="2" charset="77"/>
              </a:rPr>
              <a:t>Represent Numbers to 100</a:t>
            </a:r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4D694BDF-E0C2-275B-343A-9F66084F7D47}"/>
              </a:ext>
            </a:extLst>
          </p:cNvPr>
          <p:cNvSpPr txBox="1">
            <a:spLocks/>
          </p:cNvSpPr>
          <p:nvPr/>
        </p:nvSpPr>
        <p:spPr>
          <a:xfrm>
            <a:off x="131884" y="5027193"/>
            <a:ext cx="11561379" cy="141838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The number has more than 3 tens but less than 6 tens.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>
                <a:solidFill>
                  <a:srgbClr val="000000"/>
                </a:solidFill>
                <a:latin typeface="Poppins" pitchFamily="2" charset="77"/>
                <a:cs typeface="Poppins" pitchFamily="2" charset="77"/>
              </a:rPr>
              <a:t>If the number has an even tens digit, then it has an odd ones digit.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>
                <a:solidFill>
                  <a:srgbClr val="000000"/>
                </a:solidFill>
                <a:latin typeface="Poppins" pitchFamily="2" charset="77"/>
                <a:cs typeface="Poppins" pitchFamily="2" charset="77"/>
              </a:rPr>
              <a:t>If the number has an odd tens digit, then it has an even ones digit.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75CAA09-D622-747A-CA69-2F1C7E7322E3}"/>
              </a:ext>
            </a:extLst>
          </p:cNvPr>
          <p:cNvCxnSpPr>
            <a:cxnSpLocks/>
          </p:cNvCxnSpPr>
          <p:nvPr/>
        </p:nvCxnSpPr>
        <p:spPr>
          <a:xfrm>
            <a:off x="620515" y="2770597"/>
            <a:ext cx="0" cy="2055240"/>
          </a:xfrm>
          <a:prstGeom prst="line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B64EC1E-FD4E-9425-0B0F-411856CB219B}"/>
              </a:ext>
            </a:extLst>
          </p:cNvPr>
          <p:cNvCxnSpPr>
            <a:cxnSpLocks/>
          </p:cNvCxnSpPr>
          <p:nvPr/>
        </p:nvCxnSpPr>
        <p:spPr>
          <a:xfrm>
            <a:off x="1061840" y="2770597"/>
            <a:ext cx="0" cy="2055240"/>
          </a:xfrm>
          <a:prstGeom prst="line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A474B193-080A-56DD-DE4C-47725F5B765F}"/>
              </a:ext>
            </a:extLst>
          </p:cNvPr>
          <p:cNvSpPr txBox="1"/>
          <p:nvPr/>
        </p:nvSpPr>
        <p:spPr>
          <a:xfrm>
            <a:off x="1213091" y="2308932"/>
            <a:ext cx="5727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EB5B5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50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A2F5D3C-5A26-8FB0-EF21-E3C88E2ED8CC}"/>
              </a:ext>
            </a:extLst>
          </p:cNvPr>
          <p:cNvCxnSpPr>
            <a:cxnSpLocks/>
          </p:cNvCxnSpPr>
          <p:nvPr/>
        </p:nvCxnSpPr>
        <p:spPr>
          <a:xfrm>
            <a:off x="1503165" y="2770597"/>
            <a:ext cx="0" cy="2055240"/>
          </a:xfrm>
          <a:prstGeom prst="line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DA1D5F3-3F47-9597-9B90-ECAD9152A374}"/>
              </a:ext>
            </a:extLst>
          </p:cNvPr>
          <p:cNvCxnSpPr>
            <a:cxnSpLocks/>
          </p:cNvCxnSpPr>
          <p:nvPr/>
        </p:nvCxnSpPr>
        <p:spPr>
          <a:xfrm>
            <a:off x="1944490" y="2770597"/>
            <a:ext cx="0" cy="2055240"/>
          </a:xfrm>
          <a:prstGeom prst="line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E45A3A93-C145-F02F-76E5-D1794FB268C1}"/>
              </a:ext>
            </a:extLst>
          </p:cNvPr>
          <p:cNvSpPr txBox="1"/>
          <p:nvPr/>
        </p:nvSpPr>
        <p:spPr>
          <a:xfrm>
            <a:off x="9820977" y="2308931"/>
            <a:ext cx="5727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EB5B5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56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25995BBC-C79D-5802-B603-29810A21B882}"/>
              </a:ext>
            </a:extLst>
          </p:cNvPr>
          <p:cNvSpPr/>
          <p:nvPr/>
        </p:nvSpPr>
        <p:spPr>
          <a:xfrm rot="5400000">
            <a:off x="10686531" y="3457269"/>
            <a:ext cx="198000" cy="19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EB5B50"/>
              </a:solidFill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8FAAAFC2-FBDC-9FB0-1F9A-5F38C10BD1F3}"/>
              </a:ext>
            </a:extLst>
          </p:cNvPr>
          <p:cNvSpPr/>
          <p:nvPr/>
        </p:nvSpPr>
        <p:spPr>
          <a:xfrm rot="5400000">
            <a:off x="10692044" y="3840306"/>
            <a:ext cx="198000" cy="19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EB5B50"/>
              </a:solidFill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2C0B7C19-533E-7FAB-E3BD-2C0C39385C79}"/>
              </a:ext>
            </a:extLst>
          </p:cNvPr>
          <p:cNvSpPr/>
          <p:nvPr/>
        </p:nvSpPr>
        <p:spPr>
          <a:xfrm rot="5400000">
            <a:off x="10699723" y="4224998"/>
            <a:ext cx="198000" cy="19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EB5B50"/>
              </a:solidFill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980A0A3D-A46A-4D53-7EED-496932A1DFFD}"/>
              </a:ext>
            </a:extLst>
          </p:cNvPr>
          <p:cNvSpPr/>
          <p:nvPr/>
        </p:nvSpPr>
        <p:spPr>
          <a:xfrm rot="5400000">
            <a:off x="10699723" y="4608035"/>
            <a:ext cx="198000" cy="19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EB5B50"/>
              </a:solidFill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2A203C36-A8E2-5766-7D45-A21FC072A394}"/>
              </a:ext>
            </a:extLst>
          </p:cNvPr>
          <p:cNvSpPr/>
          <p:nvPr/>
        </p:nvSpPr>
        <p:spPr>
          <a:xfrm rot="5400000">
            <a:off x="10699723" y="3066923"/>
            <a:ext cx="198000" cy="19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EB5B50"/>
              </a:solidFill>
            </a:endParaRPr>
          </a:p>
        </p:txBody>
      </p:sp>
      <p:sp>
        <p:nvSpPr>
          <p:cNvPr id="3078" name="Oval 3077">
            <a:extLst>
              <a:ext uri="{FF2B5EF4-FFF2-40B4-BE49-F238E27FC236}">
                <a16:creationId xmlns:a16="http://schemas.microsoft.com/office/drawing/2014/main" id="{6F2222C3-C745-A83A-EDC0-442E74379A69}"/>
              </a:ext>
            </a:extLst>
          </p:cNvPr>
          <p:cNvSpPr/>
          <p:nvPr/>
        </p:nvSpPr>
        <p:spPr>
          <a:xfrm rot="5400000">
            <a:off x="11107983" y="4608035"/>
            <a:ext cx="198000" cy="19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EB5B50"/>
              </a:solidFill>
            </a:endParaRPr>
          </a:p>
        </p:txBody>
      </p:sp>
      <p:sp>
        <p:nvSpPr>
          <p:cNvPr id="3079" name="TextBox 3078">
            <a:extLst>
              <a:ext uri="{FF2B5EF4-FFF2-40B4-BE49-F238E27FC236}">
                <a16:creationId xmlns:a16="http://schemas.microsoft.com/office/drawing/2014/main" id="{5693E67E-C23C-EC24-C1AF-883C4C119084}"/>
              </a:ext>
            </a:extLst>
          </p:cNvPr>
          <p:cNvSpPr txBox="1"/>
          <p:nvPr/>
        </p:nvSpPr>
        <p:spPr>
          <a:xfrm>
            <a:off x="5338103" y="2314762"/>
            <a:ext cx="5727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EB5B5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52</a:t>
            </a:r>
          </a:p>
        </p:txBody>
      </p:sp>
      <p:cxnSp>
        <p:nvCxnSpPr>
          <p:cNvPr id="3080" name="Straight Connector 3079">
            <a:extLst>
              <a:ext uri="{FF2B5EF4-FFF2-40B4-BE49-F238E27FC236}">
                <a16:creationId xmlns:a16="http://schemas.microsoft.com/office/drawing/2014/main" id="{C73F3A4C-D29E-CFF2-3635-DF0FEDBC6FCC}"/>
              </a:ext>
            </a:extLst>
          </p:cNvPr>
          <p:cNvCxnSpPr>
            <a:cxnSpLocks/>
          </p:cNvCxnSpPr>
          <p:nvPr/>
        </p:nvCxnSpPr>
        <p:spPr>
          <a:xfrm>
            <a:off x="5056992" y="2776428"/>
            <a:ext cx="0" cy="2055240"/>
          </a:xfrm>
          <a:prstGeom prst="line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81" name="Straight Connector 3080">
            <a:extLst>
              <a:ext uri="{FF2B5EF4-FFF2-40B4-BE49-F238E27FC236}">
                <a16:creationId xmlns:a16="http://schemas.microsoft.com/office/drawing/2014/main" id="{4C7C60B5-14C2-7BCD-1CE9-EFECBEB9169E}"/>
              </a:ext>
            </a:extLst>
          </p:cNvPr>
          <p:cNvCxnSpPr>
            <a:cxnSpLocks/>
          </p:cNvCxnSpPr>
          <p:nvPr/>
        </p:nvCxnSpPr>
        <p:spPr>
          <a:xfrm>
            <a:off x="5491592" y="2776428"/>
            <a:ext cx="0" cy="2055240"/>
          </a:xfrm>
          <a:prstGeom prst="line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82" name="Oval 3081">
            <a:extLst>
              <a:ext uri="{FF2B5EF4-FFF2-40B4-BE49-F238E27FC236}">
                <a16:creationId xmlns:a16="http://schemas.microsoft.com/office/drawing/2014/main" id="{56CD61F7-6CBE-16FC-1E90-7146312806C5}"/>
              </a:ext>
            </a:extLst>
          </p:cNvPr>
          <p:cNvSpPr/>
          <p:nvPr/>
        </p:nvSpPr>
        <p:spPr>
          <a:xfrm rot="5400000">
            <a:off x="6631607" y="4613866"/>
            <a:ext cx="198000" cy="19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EB5B50"/>
              </a:solidFill>
            </a:endParaRPr>
          </a:p>
        </p:txBody>
      </p:sp>
      <p:cxnSp>
        <p:nvCxnSpPr>
          <p:cNvPr id="3083" name="Straight Connector 3082">
            <a:extLst>
              <a:ext uri="{FF2B5EF4-FFF2-40B4-BE49-F238E27FC236}">
                <a16:creationId xmlns:a16="http://schemas.microsoft.com/office/drawing/2014/main" id="{EB88E002-8C78-1B59-670D-EF918E4C0B6B}"/>
              </a:ext>
            </a:extLst>
          </p:cNvPr>
          <p:cNvCxnSpPr>
            <a:cxnSpLocks/>
          </p:cNvCxnSpPr>
          <p:nvPr/>
        </p:nvCxnSpPr>
        <p:spPr>
          <a:xfrm>
            <a:off x="5926192" y="2776428"/>
            <a:ext cx="0" cy="2055240"/>
          </a:xfrm>
          <a:prstGeom prst="line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84" name="Straight Connector 3083">
            <a:extLst>
              <a:ext uri="{FF2B5EF4-FFF2-40B4-BE49-F238E27FC236}">
                <a16:creationId xmlns:a16="http://schemas.microsoft.com/office/drawing/2014/main" id="{21D006C2-F863-A374-1303-3FB5D22F34C4}"/>
              </a:ext>
            </a:extLst>
          </p:cNvPr>
          <p:cNvCxnSpPr>
            <a:cxnSpLocks/>
          </p:cNvCxnSpPr>
          <p:nvPr/>
        </p:nvCxnSpPr>
        <p:spPr>
          <a:xfrm>
            <a:off x="6360792" y="2776428"/>
            <a:ext cx="0" cy="2055240"/>
          </a:xfrm>
          <a:prstGeom prst="line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85" name="Straight Connector 3084">
            <a:extLst>
              <a:ext uri="{FF2B5EF4-FFF2-40B4-BE49-F238E27FC236}">
                <a16:creationId xmlns:a16="http://schemas.microsoft.com/office/drawing/2014/main" id="{8407576E-02E3-E78F-60B9-9207239A5E54}"/>
              </a:ext>
            </a:extLst>
          </p:cNvPr>
          <p:cNvCxnSpPr>
            <a:cxnSpLocks/>
          </p:cNvCxnSpPr>
          <p:nvPr/>
        </p:nvCxnSpPr>
        <p:spPr>
          <a:xfrm>
            <a:off x="4622392" y="2776428"/>
            <a:ext cx="0" cy="2055240"/>
          </a:xfrm>
          <a:prstGeom prst="line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86" name="Oval 3085">
            <a:extLst>
              <a:ext uri="{FF2B5EF4-FFF2-40B4-BE49-F238E27FC236}">
                <a16:creationId xmlns:a16="http://schemas.microsoft.com/office/drawing/2014/main" id="{81D8DA22-9F28-5A47-083F-66D3C47A6F03}"/>
              </a:ext>
            </a:extLst>
          </p:cNvPr>
          <p:cNvSpPr/>
          <p:nvPr/>
        </p:nvSpPr>
        <p:spPr>
          <a:xfrm rot="5400000">
            <a:off x="6631607" y="4230119"/>
            <a:ext cx="198000" cy="19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EB5B50"/>
              </a:solidFill>
            </a:endParaRPr>
          </a:p>
        </p:txBody>
      </p:sp>
      <p:cxnSp>
        <p:nvCxnSpPr>
          <p:cNvPr id="3087" name="Straight Connector 3086">
            <a:extLst>
              <a:ext uri="{FF2B5EF4-FFF2-40B4-BE49-F238E27FC236}">
                <a16:creationId xmlns:a16="http://schemas.microsoft.com/office/drawing/2014/main" id="{DD5545D5-C41B-3E43-9D74-076E04F2F48B}"/>
              </a:ext>
            </a:extLst>
          </p:cNvPr>
          <p:cNvCxnSpPr>
            <a:cxnSpLocks/>
          </p:cNvCxnSpPr>
          <p:nvPr/>
        </p:nvCxnSpPr>
        <p:spPr>
          <a:xfrm>
            <a:off x="2385815" y="2770597"/>
            <a:ext cx="0" cy="2055240"/>
          </a:xfrm>
          <a:prstGeom prst="line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88" name="Straight Connector 3087">
            <a:extLst>
              <a:ext uri="{FF2B5EF4-FFF2-40B4-BE49-F238E27FC236}">
                <a16:creationId xmlns:a16="http://schemas.microsoft.com/office/drawing/2014/main" id="{CA8C589F-2259-EE92-3222-7F3E40E2B199}"/>
              </a:ext>
            </a:extLst>
          </p:cNvPr>
          <p:cNvCxnSpPr>
            <a:cxnSpLocks/>
          </p:cNvCxnSpPr>
          <p:nvPr/>
        </p:nvCxnSpPr>
        <p:spPr>
          <a:xfrm>
            <a:off x="8628447" y="2770597"/>
            <a:ext cx="0" cy="2055240"/>
          </a:xfrm>
          <a:prstGeom prst="line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89" name="Straight Connector 3088">
            <a:extLst>
              <a:ext uri="{FF2B5EF4-FFF2-40B4-BE49-F238E27FC236}">
                <a16:creationId xmlns:a16="http://schemas.microsoft.com/office/drawing/2014/main" id="{3E645B34-0144-0C61-D338-F7839500DB9C}"/>
              </a:ext>
            </a:extLst>
          </p:cNvPr>
          <p:cNvCxnSpPr>
            <a:cxnSpLocks/>
          </p:cNvCxnSpPr>
          <p:nvPr/>
        </p:nvCxnSpPr>
        <p:spPr>
          <a:xfrm>
            <a:off x="9069772" y="2770597"/>
            <a:ext cx="0" cy="2055240"/>
          </a:xfrm>
          <a:prstGeom prst="line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90" name="Straight Connector 3089">
            <a:extLst>
              <a:ext uri="{FF2B5EF4-FFF2-40B4-BE49-F238E27FC236}">
                <a16:creationId xmlns:a16="http://schemas.microsoft.com/office/drawing/2014/main" id="{C1E31C77-2E0B-1B31-643B-469096ED17F2}"/>
              </a:ext>
            </a:extLst>
          </p:cNvPr>
          <p:cNvCxnSpPr>
            <a:cxnSpLocks/>
          </p:cNvCxnSpPr>
          <p:nvPr/>
        </p:nvCxnSpPr>
        <p:spPr>
          <a:xfrm>
            <a:off x="9511097" y="2770597"/>
            <a:ext cx="0" cy="2055240"/>
          </a:xfrm>
          <a:prstGeom prst="line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91" name="Straight Connector 3090">
            <a:extLst>
              <a:ext uri="{FF2B5EF4-FFF2-40B4-BE49-F238E27FC236}">
                <a16:creationId xmlns:a16="http://schemas.microsoft.com/office/drawing/2014/main" id="{C13EC701-E10D-8FBB-4B3F-8CA525D0D0EE}"/>
              </a:ext>
            </a:extLst>
          </p:cNvPr>
          <p:cNvCxnSpPr>
            <a:cxnSpLocks/>
          </p:cNvCxnSpPr>
          <p:nvPr/>
        </p:nvCxnSpPr>
        <p:spPr>
          <a:xfrm>
            <a:off x="9952422" y="2770597"/>
            <a:ext cx="0" cy="2055240"/>
          </a:xfrm>
          <a:prstGeom prst="line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92" name="Straight Connector 3091">
            <a:extLst>
              <a:ext uri="{FF2B5EF4-FFF2-40B4-BE49-F238E27FC236}">
                <a16:creationId xmlns:a16="http://schemas.microsoft.com/office/drawing/2014/main" id="{0180942A-B370-2422-3C82-37933138C3EF}"/>
              </a:ext>
            </a:extLst>
          </p:cNvPr>
          <p:cNvCxnSpPr>
            <a:cxnSpLocks/>
          </p:cNvCxnSpPr>
          <p:nvPr/>
        </p:nvCxnSpPr>
        <p:spPr>
          <a:xfrm>
            <a:off x="10393747" y="2770597"/>
            <a:ext cx="0" cy="2055240"/>
          </a:xfrm>
          <a:prstGeom prst="line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0C2CCA69-2B05-64C2-D175-31FC97224B3D}"/>
              </a:ext>
            </a:extLst>
          </p:cNvPr>
          <p:cNvSpPr txBox="1"/>
          <p:nvPr/>
        </p:nvSpPr>
        <p:spPr>
          <a:xfrm>
            <a:off x="131884" y="1121613"/>
            <a:ext cx="11561379" cy="120032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EB5B50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The mystery number could be 50, 52, 54, 56 or 58 because these numbers have 5 tens which is more than 3 tens but less than 6 tens. They also have an odd tens digit (5) and an even ones digit (0, 2, 4, 6, 8).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EB5B50"/>
              </a:solidFill>
              <a:effectLst/>
              <a:uLnTx/>
              <a:uFillTx/>
              <a:latin typeface="Poppins" pitchFamily="2" charset="77"/>
              <a:ea typeface="+mn-ea"/>
              <a:cs typeface="Poppi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5311917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C635BA58-88C5-92F5-0C0E-5D6A9D3F89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7016117D-791D-40B4-7C10-D45FCFA915C3}"/>
              </a:ext>
            </a:extLst>
          </p:cNvPr>
          <p:cNvSpPr txBox="1">
            <a:spLocks/>
          </p:cNvSpPr>
          <p:nvPr/>
        </p:nvSpPr>
        <p:spPr>
          <a:xfrm>
            <a:off x="131884" y="77296"/>
            <a:ext cx="7962900" cy="51178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itchFamily="2" charset="77"/>
                <a:ea typeface="+mj-ea"/>
                <a:cs typeface="Poppins" pitchFamily="2" charset="77"/>
              </a:rPr>
              <a:t>Represent Numbers to 100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CF90091-DE92-D2B9-3F53-9E575A3D986C}"/>
              </a:ext>
            </a:extLst>
          </p:cNvPr>
          <p:cNvSpPr txBox="1"/>
          <p:nvPr/>
        </p:nvSpPr>
        <p:spPr>
          <a:xfrm>
            <a:off x="661653" y="1995907"/>
            <a:ext cx="5644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Poppins" panose="00000500000000000000" pitchFamily="2" charset="0"/>
                <a:cs typeface="Poppins" panose="00000500000000000000" pitchFamily="2" charset="0"/>
              </a:rPr>
              <a:t>a.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7BEC904-52AB-8D25-FDF9-C3618F041931}"/>
              </a:ext>
            </a:extLst>
          </p:cNvPr>
          <p:cNvSpPr txBox="1"/>
          <p:nvPr/>
        </p:nvSpPr>
        <p:spPr>
          <a:xfrm>
            <a:off x="4598653" y="1995907"/>
            <a:ext cx="5644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Poppins" panose="00000500000000000000" pitchFamily="2" charset="0"/>
                <a:cs typeface="Poppins" panose="00000500000000000000" pitchFamily="2" charset="0"/>
              </a:rPr>
              <a:t>b.</a:t>
            </a:r>
          </a:p>
        </p:txBody>
      </p:sp>
      <p:graphicFrame>
        <p:nvGraphicFramePr>
          <p:cNvPr id="10" name="Table 4">
            <a:extLst>
              <a:ext uri="{FF2B5EF4-FFF2-40B4-BE49-F238E27FC236}">
                <a16:creationId xmlns:a16="http://schemas.microsoft.com/office/drawing/2014/main" id="{0419B0D0-5B97-6420-3961-95B9ABE5B8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2276512"/>
              </p:ext>
            </p:extLst>
          </p:nvPr>
        </p:nvGraphicFramePr>
        <p:xfrm>
          <a:off x="5213525" y="2030191"/>
          <a:ext cx="2700000" cy="108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0000">
                  <a:extLst>
                    <a:ext uri="{9D8B030D-6E8A-4147-A177-3AD203B41FA5}">
                      <a16:colId xmlns:a16="http://schemas.microsoft.com/office/drawing/2014/main" val="3850944554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3763695327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122261165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1994879646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200624326"/>
                    </a:ext>
                  </a:extLst>
                </a:gridCol>
              </a:tblGrid>
              <a:tr h="540000"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  <a:sym typeface="Wingdings" panose="05000000000000000000" pitchFamily="2" charset="2"/>
                        </a:rPr>
                        <a:t></a:t>
                      </a:r>
                      <a:endParaRPr lang="en-GB" sz="3200" dirty="0">
                        <a:solidFill>
                          <a:srgbClr val="92D05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200" dirty="0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  <a:sym typeface="Wingdings" panose="05000000000000000000" pitchFamily="2" charset="2"/>
                        </a:rPr>
                        <a:t></a:t>
                      </a:r>
                      <a:endParaRPr lang="en-GB" sz="3200" dirty="0">
                        <a:solidFill>
                          <a:srgbClr val="92D05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200" dirty="0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  <a:sym typeface="Wingdings" panose="05000000000000000000" pitchFamily="2" charset="2"/>
                        </a:rPr>
                        <a:t></a:t>
                      </a:r>
                      <a:endParaRPr lang="en-GB" sz="3200" dirty="0">
                        <a:solidFill>
                          <a:srgbClr val="92D05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200" dirty="0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  <a:sym typeface="Wingdings" panose="05000000000000000000" pitchFamily="2" charset="2"/>
                        </a:rPr>
                        <a:t></a:t>
                      </a:r>
                      <a:endParaRPr lang="en-GB" sz="3200" dirty="0">
                        <a:solidFill>
                          <a:srgbClr val="92D05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200" dirty="0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  <a:sym typeface="Wingdings" panose="05000000000000000000" pitchFamily="2" charset="2"/>
                        </a:rPr>
                        <a:t></a:t>
                      </a:r>
                      <a:endParaRPr lang="en-GB" sz="3200" dirty="0">
                        <a:solidFill>
                          <a:srgbClr val="92D05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59662396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  <a:sym typeface="Wingdings" panose="05000000000000000000" pitchFamily="2" charset="2"/>
                        </a:rPr>
                        <a:t></a:t>
                      </a:r>
                      <a:endParaRPr lang="en-GB" sz="3200" dirty="0">
                        <a:solidFill>
                          <a:srgbClr val="92D05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200" dirty="0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  <a:sym typeface="Wingdings" panose="05000000000000000000" pitchFamily="2" charset="2"/>
                        </a:rPr>
                        <a:t></a:t>
                      </a:r>
                      <a:endParaRPr lang="en-GB" sz="3200" dirty="0">
                        <a:solidFill>
                          <a:srgbClr val="92D05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200" dirty="0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  <a:sym typeface="Wingdings" panose="05000000000000000000" pitchFamily="2" charset="2"/>
                        </a:rPr>
                        <a:t></a:t>
                      </a:r>
                      <a:endParaRPr lang="en-GB" sz="3200" dirty="0">
                        <a:solidFill>
                          <a:srgbClr val="92D05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200" dirty="0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  <a:sym typeface="Wingdings" panose="05000000000000000000" pitchFamily="2" charset="2"/>
                        </a:rPr>
                        <a:t></a:t>
                      </a:r>
                      <a:endParaRPr lang="en-GB" sz="3200" dirty="0">
                        <a:solidFill>
                          <a:srgbClr val="92D05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200" dirty="0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  <a:sym typeface="Wingdings" panose="05000000000000000000" pitchFamily="2" charset="2"/>
                        </a:rPr>
                        <a:t></a:t>
                      </a:r>
                      <a:endParaRPr lang="en-GB" sz="3200" dirty="0">
                        <a:solidFill>
                          <a:srgbClr val="92D05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46139844"/>
                  </a:ext>
                </a:extLst>
              </a:tr>
            </a:tbl>
          </a:graphicData>
        </a:graphic>
      </p:graphicFrame>
      <p:graphicFrame>
        <p:nvGraphicFramePr>
          <p:cNvPr id="12" name="Table 4">
            <a:extLst>
              <a:ext uri="{FF2B5EF4-FFF2-40B4-BE49-F238E27FC236}">
                <a16:creationId xmlns:a16="http://schemas.microsoft.com/office/drawing/2014/main" id="{4518C229-1CF6-9C2D-5B56-3546C1908B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776426"/>
              </p:ext>
            </p:extLst>
          </p:nvPr>
        </p:nvGraphicFramePr>
        <p:xfrm>
          <a:off x="5213525" y="3529732"/>
          <a:ext cx="2700000" cy="108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0000">
                  <a:extLst>
                    <a:ext uri="{9D8B030D-6E8A-4147-A177-3AD203B41FA5}">
                      <a16:colId xmlns:a16="http://schemas.microsoft.com/office/drawing/2014/main" val="3850944554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3763695327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122261165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1994879646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200624326"/>
                    </a:ext>
                  </a:extLst>
                </a:gridCol>
              </a:tblGrid>
              <a:tr h="540000"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  <a:sym typeface="Wingdings" panose="05000000000000000000" pitchFamily="2" charset="2"/>
                        </a:rPr>
                        <a:t></a:t>
                      </a:r>
                      <a:endParaRPr lang="en-GB" sz="3200" dirty="0">
                        <a:solidFill>
                          <a:srgbClr val="92D05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200" dirty="0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  <a:sym typeface="Wingdings" panose="05000000000000000000" pitchFamily="2" charset="2"/>
                        </a:rPr>
                        <a:t></a:t>
                      </a:r>
                      <a:endParaRPr lang="en-GB" sz="3200" dirty="0">
                        <a:solidFill>
                          <a:srgbClr val="92D05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200" dirty="0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  <a:sym typeface="Wingdings" panose="05000000000000000000" pitchFamily="2" charset="2"/>
                        </a:rPr>
                        <a:t></a:t>
                      </a:r>
                      <a:endParaRPr lang="en-GB" sz="3200" dirty="0">
                        <a:solidFill>
                          <a:srgbClr val="92D05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200" dirty="0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  <a:sym typeface="Wingdings" panose="05000000000000000000" pitchFamily="2" charset="2"/>
                        </a:rPr>
                        <a:t></a:t>
                      </a:r>
                      <a:endParaRPr lang="en-GB" sz="3200" dirty="0">
                        <a:solidFill>
                          <a:srgbClr val="92D05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200" dirty="0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  <a:sym typeface="Wingdings" panose="05000000000000000000" pitchFamily="2" charset="2"/>
                        </a:rPr>
                        <a:t></a:t>
                      </a:r>
                      <a:endParaRPr lang="en-GB" sz="3200" dirty="0">
                        <a:solidFill>
                          <a:srgbClr val="92D05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59662396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  <a:sym typeface="Wingdings" panose="05000000000000000000" pitchFamily="2" charset="2"/>
                        </a:rPr>
                        <a:t></a:t>
                      </a:r>
                      <a:endParaRPr lang="en-GB" sz="3200" dirty="0">
                        <a:solidFill>
                          <a:srgbClr val="92D05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3200" dirty="0">
                        <a:solidFill>
                          <a:srgbClr val="92D05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3200" dirty="0">
                        <a:solidFill>
                          <a:srgbClr val="92D05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3200" dirty="0">
                        <a:solidFill>
                          <a:srgbClr val="92D05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3200" dirty="0">
                        <a:solidFill>
                          <a:srgbClr val="92D05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46139844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767E97AC-2201-D246-5DF1-62916CCB6A28}"/>
              </a:ext>
            </a:extLst>
          </p:cNvPr>
          <p:cNvSpPr txBox="1"/>
          <p:nvPr/>
        </p:nvSpPr>
        <p:spPr>
          <a:xfrm>
            <a:off x="8872861" y="1990086"/>
            <a:ext cx="5644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Poppins" panose="00000500000000000000" pitchFamily="2" charset="0"/>
                <a:cs typeface="Poppins" panose="00000500000000000000" pitchFamily="2" charset="0"/>
              </a:rPr>
              <a:t>c.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0EC50E0-9F65-9CE1-3DA8-B37F2B997A34}"/>
              </a:ext>
            </a:extLst>
          </p:cNvPr>
          <p:cNvSpPr txBox="1"/>
          <p:nvPr/>
        </p:nvSpPr>
        <p:spPr>
          <a:xfrm>
            <a:off x="131884" y="1121613"/>
            <a:ext cx="11561379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Write the numbers represented below.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oppins" pitchFamily="2" charset="77"/>
              <a:ea typeface="+mn-ea"/>
              <a:cs typeface="Poppi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2193939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1D2B01FA-6262-7744-344E-AC1349B123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7016117D-791D-40B4-7C10-D45FCFA915C3}"/>
              </a:ext>
            </a:extLst>
          </p:cNvPr>
          <p:cNvSpPr txBox="1">
            <a:spLocks/>
          </p:cNvSpPr>
          <p:nvPr/>
        </p:nvSpPr>
        <p:spPr>
          <a:xfrm>
            <a:off x="131884" y="77296"/>
            <a:ext cx="7962900" cy="51178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itchFamily="2" charset="77"/>
                <a:ea typeface="+mj-ea"/>
                <a:cs typeface="Poppins" pitchFamily="2" charset="77"/>
              </a:rPr>
              <a:t>Represent Numbers to 100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CF90091-DE92-D2B9-3F53-9E575A3D986C}"/>
              </a:ext>
            </a:extLst>
          </p:cNvPr>
          <p:cNvSpPr txBox="1"/>
          <p:nvPr/>
        </p:nvSpPr>
        <p:spPr>
          <a:xfrm>
            <a:off x="661653" y="1995907"/>
            <a:ext cx="5644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Poppins" panose="00000500000000000000" pitchFamily="2" charset="0"/>
                <a:cs typeface="Poppins" panose="00000500000000000000" pitchFamily="2" charset="0"/>
              </a:rPr>
              <a:t>a.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7BEC904-52AB-8D25-FDF9-C3618F041931}"/>
              </a:ext>
            </a:extLst>
          </p:cNvPr>
          <p:cNvSpPr txBox="1"/>
          <p:nvPr/>
        </p:nvSpPr>
        <p:spPr>
          <a:xfrm>
            <a:off x="4598653" y="1995907"/>
            <a:ext cx="5644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Poppins" panose="00000500000000000000" pitchFamily="2" charset="0"/>
                <a:cs typeface="Poppins" panose="00000500000000000000" pitchFamily="2" charset="0"/>
              </a:rPr>
              <a:t>b.</a:t>
            </a:r>
          </a:p>
        </p:txBody>
      </p:sp>
      <p:graphicFrame>
        <p:nvGraphicFramePr>
          <p:cNvPr id="10" name="Table 4">
            <a:extLst>
              <a:ext uri="{FF2B5EF4-FFF2-40B4-BE49-F238E27FC236}">
                <a16:creationId xmlns:a16="http://schemas.microsoft.com/office/drawing/2014/main" id="{0419B0D0-5B97-6420-3961-95B9ABE5B890}"/>
              </a:ext>
            </a:extLst>
          </p:cNvPr>
          <p:cNvGraphicFramePr>
            <a:graphicFrameLocks noGrp="1"/>
          </p:cNvGraphicFramePr>
          <p:nvPr/>
        </p:nvGraphicFramePr>
        <p:xfrm>
          <a:off x="5213525" y="2030191"/>
          <a:ext cx="2700000" cy="108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0000">
                  <a:extLst>
                    <a:ext uri="{9D8B030D-6E8A-4147-A177-3AD203B41FA5}">
                      <a16:colId xmlns:a16="http://schemas.microsoft.com/office/drawing/2014/main" val="3850944554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3763695327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122261165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1994879646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200624326"/>
                    </a:ext>
                  </a:extLst>
                </a:gridCol>
              </a:tblGrid>
              <a:tr h="540000"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  <a:sym typeface="Wingdings" panose="05000000000000000000" pitchFamily="2" charset="2"/>
                        </a:rPr>
                        <a:t></a:t>
                      </a:r>
                      <a:endParaRPr lang="en-GB" sz="3200" dirty="0">
                        <a:solidFill>
                          <a:srgbClr val="92D05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200" dirty="0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  <a:sym typeface="Wingdings" panose="05000000000000000000" pitchFamily="2" charset="2"/>
                        </a:rPr>
                        <a:t></a:t>
                      </a:r>
                      <a:endParaRPr lang="en-GB" sz="3200" dirty="0">
                        <a:solidFill>
                          <a:srgbClr val="92D05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200" dirty="0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  <a:sym typeface="Wingdings" panose="05000000000000000000" pitchFamily="2" charset="2"/>
                        </a:rPr>
                        <a:t></a:t>
                      </a:r>
                      <a:endParaRPr lang="en-GB" sz="3200" dirty="0">
                        <a:solidFill>
                          <a:srgbClr val="92D05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200" dirty="0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  <a:sym typeface="Wingdings" panose="05000000000000000000" pitchFamily="2" charset="2"/>
                        </a:rPr>
                        <a:t></a:t>
                      </a:r>
                      <a:endParaRPr lang="en-GB" sz="3200" dirty="0">
                        <a:solidFill>
                          <a:srgbClr val="92D05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200" dirty="0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  <a:sym typeface="Wingdings" panose="05000000000000000000" pitchFamily="2" charset="2"/>
                        </a:rPr>
                        <a:t></a:t>
                      </a:r>
                      <a:endParaRPr lang="en-GB" sz="3200" dirty="0">
                        <a:solidFill>
                          <a:srgbClr val="92D05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59662396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  <a:sym typeface="Wingdings" panose="05000000000000000000" pitchFamily="2" charset="2"/>
                        </a:rPr>
                        <a:t></a:t>
                      </a:r>
                      <a:endParaRPr lang="en-GB" sz="3200" dirty="0">
                        <a:solidFill>
                          <a:srgbClr val="92D05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200" dirty="0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  <a:sym typeface="Wingdings" panose="05000000000000000000" pitchFamily="2" charset="2"/>
                        </a:rPr>
                        <a:t></a:t>
                      </a:r>
                      <a:endParaRPr lang="en-GB" sz="3200" dirty="0">
                        <a:solidFill>
                          <a:srgbClr val="92D05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200" dirty="0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  <a:sym typeface="Wingdings" panose="05000000000000000000" pitchFamily="2" charset="2"/>
                        </a:rPr>
                        <a:t></a:t>
                      </a:r>
                      <a:endParaRPr lang="en-GB" sz="3200" dirty="0">
                        <a:solidFill>
                          <a:srgbClr val="92D05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200" dirty="0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  <a:sym typeface="Wingdings" panose="05000000000000000000" pitchFamily="2" charset="2"/>
                        </a:rPr>
                        <a:t></a:t>
                      </a:r>
                      <a:endParaRPr lang="en-GB" sz="3200" dirty="0">
                        <a:solidFill>
                          <a:srgbClr val="92D05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200" dirty="0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  <a:sym typeface="Wingdings" panose="05000000000000000000" pitchFamily="2" charset="2"/>
                        </a:rPr>
                        <a:t></a:t>
                      </a:r>
                      <a:endParaRPr lang="en-GB" sz="3200" dirty="0">
                        <a:solidFill>
                          <a:srgbClr val="92D05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46139844"/>
                  </a:ext>
                </a:extLst>
              </a:tr>
            </a:tbl>
          </a:graphicData>
        </a:graphic>
      </p:graphicFrame>
      <p:graphicFrame>
        <p:nvGraphicFramePr>
          <p:cNvPr id="12" name="Table 4">
            <a:extLst>
              <a:ext uri="{FF2B5EF4-FFF2-40B4-BE49-F238E27FC236}">
                <a16:creationId xmlns:a16="http://schemas.microsoft.com/office/drawing/2014/main" id="{4518C229-1CF6-9C2D-5B56-3546C1908B29}"/>
              </a:ext>
            </a:extLst>
          </p:cNvPr>
          <p:cNvGraphicFramePr>
            <a:graphicFrameLocks noGrp="1"/>
          </p:cNvGraphicFramePr>
          <p:nvPr/>
        </p:nvGraphicFramePr>
        <p:xfrm>
          <a:off x="5213525" y="3529732"/>
          <a:ext cx="2700000" cy="108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0000">
                  <a:extLst>
                    <a:ext uri="{9D8B030D-6E8A-4147-A177-3AD203B41FA5}">
                      <a16:colId xmlns:a16="http://schemas.microsoft.com/office/drawing/2014/main" val="3850944554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3763695327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122261165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1994879646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200624326"/>
                    </a:ext>
                  </a:extLst>
                </a:gridCol>
              </a:tblGrid>
              <a:tr h="540000"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  <a:sym typeface="Wingdings" panose="05000000000000000000" pitchFamily="2" charset="2"/>
                        </a:rPr>
                        <a:t></a:t>
                      </a:r>
                      <a:endParaRPr lang="en-GB" sz="3200" dirty="0">
                        <a:solidFill>
                          <a:srgbClr val="92D05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200" dirty="0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  <a:sym typeface="Wingdings" panose="05000000000000000000" pitchFamily="2" charset="2"/>
                        </a:rPr>
                        <a:t></a:t>
                      </a:r>
                      <a:endParaRPr lang="en-GB" sz="3200" dirty="0">
                        <a:solidFill>
                          <a:srgbClr val="92D05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200" dirty="0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  <a:sym typeface="Wingdings" panose="05000000000000000000" pitchFamily="2" charset="2"/>
                        </a:rPr>
                        <a:t></a:t>
                      </a:r>
                      <a:endParaRPr lang="en-GB" sz="3200" dirty="0">
                        <a:solidFill>
                          <a:srgbClr val="92D05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200" dirty="0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  <a:sym typeface="Wingdings" panose="05000000000000000000" pitchFamily="2" charset="2"/>
                        </a:rPr>
                        <a:t></a:t>
                      </a:r>
                      <a:endParaRPr lang="en-GB" sz="3200" dirty="0">
                        <a:solidFill>
                          <a:srgbClr val="92D05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200" dirty="0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  <a:sym typeface="Wingdings" panose="05000000000000000000" pitchFamily="2" charset="2"/>
                        </a:rPr>
                        <a:t></a:t>
                      </a:r>
                      <a:endParaRPr lang="en-GB" sz="3200" dirty="0">
                        <a:solidFill>
                          <a:srgbClr val="92D05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59662396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  <a:sym typeface="Wingdings" panose="05000000000000000000" pitchFamily="2" charset="2"/>
                        </a:rPr>
                        <a:t></a:t>
                      </a:r>
                      <a:endParaRPr lang="en-GB" sz="3200" dirty="0">
                        <a:solidFill>
                          <a:srgbClr val="92D05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3200" dirty="0">
                        <a:solidFill>
                          <a:srgbClr val="92D05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3200" dirty="0">
                        <a:solidFill>
                          <a:srgbClr val="92D05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3200" dirty="0">
                        <a:solidFill>
                          <a:srgbClr val="92D05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3200" dirty="0">
                        <a:solidFill>
                          <a:srgbClr val="92D05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46139844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767E97AC-2201-D246-5DF1-62916CCB6A28}"/>
              </a:ext>
            </a:extLst>
          </p:cNvPr>
          <p:cNvSpPr txBox="1"/>
          <p:nvPr/>
        </p:nvSpPr>
        <p:spPr>
          <a:xfrm>
            <a:off x="8872861" y="1990086"/>
            <a:ext cx="5644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Poppins" panose="00000500000000000000" pitchFamily="2" charset="0"/>
                <a:cs typeface="Poppins" panose="00000500000000000000" pitchFamily="2" charset="0"/>
              </a:rPr>
              <a:t>c.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87ED668-E4D7-ACC5-011F-8C4C88D6BD60}"/>
              </a:ext>
            </a:extLst>
          </p:cNvPr>
          <p:cNvSpPr txBox="1"/>
          <p:nvPr/>
        </p:nvSpPr>
        <p:spPr>
          <a:xfrm>
            <a:off x="2421905" y="5485644"/>
            <a:ext cx="520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EB5B5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13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6D65B45-7DAB-0BE3-9902-2625A86A127E}"/>
              </a:ext>
            </a:extLst>
          </p:cNvPr>
          <p:cNvSpPr txBox="1"/>
          <p:nvPr/>
        </p:nvSpPr>
        <p:spPr>
          <a:xfrm>
            <a:off x="6229144" y="5485644"/>
            <a:ext cx="520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EB5B5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16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36A3C6C-E891-6D8E-0C9E-50FE785D22AE}"/>
              </a:ext>
            </a:extLst>
          </p:cNvPr>
          <p:cNvSpPr txBox="1"/>
          <p:nvPr/>
        </p:nvSpPr>
        <p:spPr>
          <a:xfrm>
            <a:off x="10036384" y="5485644"/>
            <a:ext cx="520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EB5B5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8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F89E78B-AB98-67C8-4DAA-45DE0520710F}"/>
              </a:ext>
            </a:extLst>
          </p:cNvPr>
          <p:cNvSpPr txBox="1"/>
          <p:nvPr/>
        </p:nvSpPr>
        <p:spPr>
          <a:xfrm>
            <a:off x="131884" y="1121613"/>
            <a:ext cx="11561379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Write the numbers represented below.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oppins" pitchFamily="2" charset="77"/>
              <a:ea typeface="+mn-ea"/>
              <a:cs typeface="Poppi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8464672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016117D-791D-40B4-7C10-D45FCFA915C3}"/>
              </a:ext>
            </a:extLst>
          </p:cNvPr>
          <p:cNvSpPr txBox="1">
            <a:spLocks/>
          </p:cNvSpPr>
          <p:nvPr/>
        </p:nvSpPr>
        <p:spPr>
          <a:xfrm>
            <a:off x="131884" y="77296"/>
            <a:ext cx="7962900" cy="51178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2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Represent Numbers to 100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051DFB1-CBAD-E585-2C8B-41BC00D89DFF}"/>
              </a:ext>
            </a:extLst>
          </p:cNvPr>
          <p:cNvSpPr txBox="1"/>
          <p:nvPr/>
        </p:nvSpPr>
        <p:spPr>
          <a:xfrm>
            <a:off x="131884" y="2085361"/>
            <a:ext cx="11561379" cy="95410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Now that we are ready to move on, we can learn about representing numbers to 100.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33744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7BA7604-AAFE-A5A3-D748-241BD8E50D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7016117D-791D-40B4-7C10-D45FCFA915C3}"/>
              </a:ext>
            </a:extLst>
          </p:cNvPr>
          <p:cNvSpPr txBox="1">
            <a:spLocks/>
          </p:cNvSpPr>
          <p:nvPr/>
        </p:nvSpPr>
        <p:spPr>
          <a:xfrm>
            <a:off x="131884" y="77296"/>
            <a:ext cx="7962900" cy="51178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itchFamily="2" charset="77"/>
                <a:ea typeface="+mj-ea"/>
                <a:cs typeface="Poppins" pitchFamily="2" charset="77"/>
              </a:rPr>
              <a:t>Represent Numbers to 100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819BC51-F8AA-FCAA-025D-08ED4BBAC821}"/>
              </a:ext>
            </a:extLst>
          </p:cNvPr>
          <p:cNvSpPr txBox="1"/>
          <p:nvPr/>
        </p:nvSpPr>
        <p:spPr>
          <a:xfrm>
            <a:off x="131884" y="1121613"/>
            <a:ext cx="11561379" cy="95923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How many straws are in the bundle?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Let’s count them together.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oppins" pitchFamily="2" charset="77"/>
              <a:ea typeface="+mn-ea"/>
              <a:cs typeface="Poppi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6836461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4236913-1544-2AC7-2925-AACEE408FD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7016117D-791D-40B4-7C10-D45FCFA915C3}"/>
              </a:ext>
            </a:extLst>
          </p:cNvPr>
          <p:cNvSpPr txBox="1">
            <a:spLocks/>
          </p:cNvSpPr>
          <p:nvPr/>
        </p:nvSpPr>
        <p:spPr>
          <a:xfrm>
            <a:off x="131884" y="77296"/>
            <a:ext cx="7962900" cy="51178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itchFamily="2" charset="77"/>
                <a:ea typeface="+mj-ea"/>
                <a:cs typeface="Poppins" pitchFamily="2" charset="77"/>
              </a:rPr>
              <a:t>Represent Numbers to 100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DD1CBA3B-1D14-2DE7-F949-5321FCC9B64F}"/>
              </a:ext>
            </a:extLst>
          </p:cNvPr>
          <p:cNvSpPr txBox="1">
            <a:spLocks/>
          </p:cNvSpPr>
          <p:nvPr/>
        </p:nvSpPr>
        <p:spPr>
          <a:xfrm>
            <a:off x="131884" y="5027193"/>
            <a:ext cx="11561379" cy="14183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How can groups of 10 help us when we count?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oppins" pitchFamily="2" charset="77"/>
              <a:ea typeface="+mn-ea"/>
              <a:cs typeface="Poppins" pitchFamily="2" charset="7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703D7EE-EAE3-5722-6B9B-02647A6E40F2}"/>
              </a:ext>
            </a:extLst>
          </p:cNvPr>
          <p:cNvSpPr txBox="1"/>
          <p:nvPr/>
        </p:nvSpPr>
        <p:spPr>
          <a:xfrm>
            <a:off x="131884" y="1121613"/>
            <a:ext cx="11561379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EB5B50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There are 10 straws in the bundle or group.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EB5B50"/>
              </a:solidFill>
              <a:effectLst/>
              <a:uLnTx/>
              <a:uFillTx/>
              <a:latin typeface="Poppins" pitchFamily="2" charset="77"/>
              <a:ea typeface="+mn-ea"/>
              <a:cs typeface="Poppi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0589001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CE83904-5637-B488-5220-9AE93F528D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7016117D-791D-40B4-7C10-D45FCFA915C3}"/>
              </a:ext>
            </a:extLst>
          </p:cNvPr>
          <p:cNvSpPr txBox="1">
            <a:spLocks/>
          </p:cNvSpPr>
          <p:nvPr/>
        </p:nvSpPr>
        <p:spPr>
          <a:xfrm>
            <a:off x="131884" y="77296"/>
            <a:ext cx="7962900" cy="51178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itchFamily="2" charset="77"/>
                <a:ea typeface="+mj-ea"/>
                <a:cs typeface="Poppins" pitchFamily="2" charset="77"/>
              </a:rPr>
              <a:t>Represent Numbers to 100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DD1CBA3B-1D14-2DE7-F949-5321FCC9B64F}"/>
              </a:ext>
            </a:extLst>
          </p:cNvPr>
          <p:cNvSpPr txBox="1">
            <a:spLocks/>
          </p:cNvSpPr>
          <p:nvPr/>
        </p:nvSpPr>
        <p:spPr>
          <a:xfrm>
            <a:off x="131884" y="5027193"/>
            <a:ext cx="11561379" cy="14183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oppins" pitchFamily="2" charset="77"/>
              <a:ea typeface="+mn-ea"/>
              <a:cs typeface="Poppins" pitchFamily="2" charset="7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43ACCF2-FA85-446C-3A77-975FE1059C7A}"/>
              </a:ext>
            </a:extLst>
          </p:cNvPr>
          <p:cNvSpPr txBox="1"/>
          <p:nvPr/>
        </p:nvSpPr>
        <p:spPr>
          <a:xfrm>
            <a:off x="131884" y="1121613"/>
            <a:ext cx="11561379" cy="145680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EB5B50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Groups of 10 help us when we count because we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EB5B50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do not need to count every straw in the group.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EB5B50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Instead, we can count them in tens.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EB5B50"/>
              </a:solidFill>
              <a:effectLst/>
              <a:uLnTx/>
              <a:uFillTx/>
              <a:latin typeface="Poppins" pitchFamily="2" charset="77"/>
              <a:ea typeface="+mn-ea"/>
              <a:cs typeface="Poppi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5323770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E2B28500E97074E9232E002F87A0DA8" ma:contentTypeVersion="17" ma:contentTypeDescription="Create a new document." ma:contentTypeScope="" ma:versionID="35be775d6d2a70e1142a88c9720e83c1">
  <xsd:schema xmlns:xsd="http://www.w3.org/2001/XMLSchema" xmlns:xs="http://www.w3.org/2001/XMLSchema" xmlns:p="http://schemas.microsoft.com/office/2006/metadata/properties" xmlns:ns2="86144f90-c7b6-48d0-aae5-f5e9e48cc3df" xmlns:ns3="5c7a0828-c5e4-45f8-a074-18a8fdc88ec6" targetNamespace="http://schemas.microsoft.com/office/2006/metadata/properties" ma:root="true" ma:fieldsID="dc93e11cb116257a2a98b3af4f6d72c2" ns2:_="" ns3:_="">
    <xsd:import namespace="86144f90-c7b6-48d0-aae5-f5e9e48cc3df"/>
    <xsd:import namespace="5c7a0828-c5e4-45f8-a074-18a8fdc88ec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ServiceLocation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144f90-c7b6-48d0-aae5-f5e9e48cc3d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22ec0cf8-456d-4606-8852-2ed8c6b517f4}" ma:internalName="TaxCatchAll" ma:showField="CatchAllData" ma:web="86144f90-c7b6-48d0-aae5-f5e9e48cc3d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7a0828-c5e4-45f8-a074-18a8fdc88ec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d7029093-bac8-40c8-b3d2-05dc3a24070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6144f90-c7b6-48d0-aae5-f5e9e48cc3df" xsi:nil="true"/>
    <lcf76f155ced4ddcb4097134ff3c332f xmlns="5c7a0828-c5e4-45f8-a074-18a8fdc88ec6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EDAC2CE-5E1D-4E04-9073-6B5B0BEE8ADC}"/>
</file>

<file path=customXml/itemProps2.xml><?xml version="1.0" encoding="utf-8"?>
<ds:datastoreItem xmlns:ds="http://schemas.openxmlformats.org/officeDocument/2006/customXml" ds:itemID="{B0BEB2F6-F455-4D58-89FD-78BFC7CED50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6DE3D72-E13B-489B-A351-10200B943466}">
  <ds:schemaRefs>
    <ds:schemaRef ds:uri="5c7a0828-c5e4-45f8-a074-18a8fdc88ec6"/>
    <ds:schemaRef ds:uri="http://purl.org/dc/elements/1.1/"/>
    <ds:schemaRef ds:uri="http://schemas.microsoft.com/office/2006/metadata/properties"/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86144f90-c7b6-48d0-aae5-f5e9e48cc3df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749</TotalTime>
  <Words>1073</Words>
  <Application>Microsoft Office PowerPoint</Application>
  <PresentationFormat>Widescreen</PresentationFormat>
  <Paragraphs>183</Paragraphs>
  <Slides>30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Poppins</vt:lpstr>
      <vt:lpstr>Century Gothic</vt:lpstr>
      <vt:lpstr>Arial</vt:lpstr>
      <vt:lpstr>Calibri Light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Y3 Represent Numbers to 100</dc:title>
  <dc:creator>Lewis Clegg</dc:creator>
  <cp:lastModifiedBy>Marj Easton</cp:lastModifiedBy>
  <cp:revision>3</cp:revision>
  <dcterms:created xsi:type="dcterms:W3CDTF">2023-06-07T10:51:42Z</dcterms:created>
  <dcterms:modified xsi:type="dcterms:W3CDTF">2023-08-16T07:28:44Z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0x0101002E2B28500E97074E9232E002F87A0DA8</vt:lpwstr>
  </property>
  <property fmtid="{D5CDD505-2E9C-101B-9397-08002B2CF9AE}" pid="3" name="TaxKeyword">
    <vt:lpwstr/>
  </property>
  <property fmtid="{D5CDD505-2E9C-101B-9397-08002B2CF9AE}" pid="4" name="MediaServiceImageTags">
    <vt:lpwstr/>
  </property>
</Properties>
</file>