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30"/>
  </p:notesMasterIdLst>
  <p:sldIdLst>
    <p:sldId id="258" r:id="rId5"/>
    <p:sldId id="256" r:id="rId6"/>
    <p:sldId id="259" r:id="rId7"/>
    <p:sldId id="262" r:id="rId8"/>
    <p:sldId id="271" r:id="rId9"/>
    <p:sldId id="260" r:id="rId10"/>
    <p:sldId id="263" r:id="rId11"/>
    <p:sldId id="272" r:id="rId12"/>
    <p:sldId id="286" r:id="rId13"/>
    <p:sldId id="278" r:id="rId14"/>
    <p:sldId id="279" r:id="rId15"/>
    <p:sldId id="280" r:id="rId16"/>
    <p:sldId id="275" r:id="rId17"/>
    <p:sldId id="287" r:id="rId18"/>
    <p:sldId id="267" r:id="rId19"/>
    <p:sldId id="268" r:id="rId20"/>
    <p:sldId id="269" r:id="rId21"/>
    <p:sldId id="288" r:id="rId22"/>
    <p:sldId id="273" r:id="rId23"/>
    <p:sldId id="289" r:id="rId24"/>
    <p:sldId id="261" r:id="rId25"/>
    <p:sldId id="282" r:id="rId26"/>
    <p:sldId id="290" r:id="rId27"/>
    <p:sldId id="284" r:id="rId28"/>
    <p:sldId id="291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Eyfs Frenchandnumber" panose="020B0604020202020204" charset="0"/>
      <p:regular r:id="rId41"/>
    </p:embeddedFont>
    <p:embeddedFont>
      <p:font typeface="Eyfsnew" panose="020B0604020202020204" charset="0"/>
      <p:regular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  <p:embeddedFont>
      <p:font typeface="Poppins Medium" panose="00000600000000000000" pitchFamily="2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756"/>
    <a:srgbClr val="EB5B50"/>
    <a:srgbClr val="FF2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EE3F7-5CBA-47B2-ABF8-4C0944536A9D}" v="1" dt="2023-08-15T14:01:55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 Easton" userId="9bed9145-19ea-4ea1-8fb2-8e1a39050083" providerId="ADAL" clId="{1AAEE3F7-5CBA-47B2-ABF8-4C0944536A9D}"/>
    <pc:docChg chg="custSel modSld">
      <pc:chgData name="Marj Easton" userId="9bed9145-19ea-4ea1-8fb2-8e1a39050083" providerId="ADAL" clId="{1AAEE3F7-5CBA-47B2-ABF8-4C0944536A9D}" dt="2023-08-15T14:02:15.773" v="3" actId="732"/>
      <pc:docMkLst>
        <pc:docMk/>
      </pc:docMkLst>
      <pc:sldChg chg="addSp delSp modSp mod">
        <pc:chgData name="Marj Easton" userId="9bed9145-19ea-4ea1-8fb2-8e1a39050083" providerId="ADAL" clId="{1AAEE3F7-5CBA-47B2-ABF8-4C0944536A9D}" dt="2023-08-15T14:02:15.773" v="3" actId="732"/>
        <pc:sldMkLst>
          <pc:docMk/>
          <pc:sldMk cId="279694383" sldId="258"/>
        </pc:sldMkLst>
        <pc:spChg chg="del">
          <ac:chgData name="Marj Easton" userId="9bed9145-19ea-4ea1-8fb2-8e1a39050083" providerId="ADAL" clId="{1AAEE3F7-5CBA-47B2-ABF8-4C0944536A9D}" dt="2023-08-15T14:02:05.907" v="2" actId="478"/>
          <ac:spMkLst>
            <pc:docMk/>
            <pc:sldMk cId="279694383" sldId="258"/>
            <ac:spMk id="7" creationId="{E9F72054-F82E-39CC-D26E-2BFBA690EAB3}"/>
          </ac:spMkLst>
        </pc:spChg>
        <pc:picChg chg="add mod modCrop">
          <ac:chgData name="Marj Easton" userId="9bed9145-19ea-4ea1-8fb2-8e1a39050083" providerId="ADAL" clId="{1AAEE3F7-5CBA-47B2-ABF8-4C0944536A9D}" dt="2023-08-15T14:02:15.773" v="3" actId="732"/>
          <ac:picMkLst>
            <pc:docMk/>
            <pc:sldMk cId="279694383" sldId="258"/>
            <ac:picMk id="2" creationId="{A4ADEEF6-1ABB-A64A-F33C-7D48BB433F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6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7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6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51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EE730-A223-3696-E899-1B3F10F51402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26140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5" y="1012032"/>
            <a:ext cx="2215662" cy="756138"/>
          </a:xfrm>
          <a:prstGeom prst="rect">
            <a:avLst/>
          </a:prstGeom>
          <a:solidFill>
            <a:srgbClr val="FF2E3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846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MATHS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3E50B2-7472-6F09-1D30-B1411EAA3E92}"/>
              </a:ext>
            </a:extLst>
          </p:cNvPr>
          <p:cNvSpPr txBox="1">
            <a:spLocks/>
          </p:cNvSpPr>
          <p:nvPr/>
        </p:nvSpPr>
        <p:spPr>
          <a:xfrm>
            <a:off x="553914" y="3295094"/>
            <a:ext cx="4056996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E14C6-9AF9-FE9C-404E-308309592FC1}"/>
              </a:ext>
            </a:extLst>
          </p:cNvPr>
          <p:cNvSpPr txBox="1"/>
          <p:nvPr/>
        </p:nvSpPr>
        <p:spPr>
          <a:xfrm>
            <a:off x="511419" y="1176385"/>
            <a:ext cx="671146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FF2E30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Y2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FF2E30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DEEF6-1ABB-A64A-F33C-7D48BB433F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3"/>
          <a:stretch/>
        </p:blipFill>
        <p:spPr>
          <a:xfrm>
            <a:off x="468923" y="1453620"/>
            <a:ext cx="914400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541EF608-5BDE-B100-9345-30AE70B99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95815"/>
              </p:ext>
            </p:extLst>
          </p:nvPr>
        </p:nvGraphicFramePr>
        <p:xfrm>
          <a:off x="841072" y="1905273"/>
          <a:ext cx="453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884671814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916179049"/>
                    </a:ext>
                  </a:extLst>
                </a:gridCol>
              </a:tblGrid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eleven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7865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twelve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731919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thirteen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86197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fourteen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976354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fifteen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706343"/>
                  </a:ext>
                </a:extLst>
              </a:tr>
            </a:tbl>
          </a:graphicData>
        </a:graphic>
      </p:graphicFrame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9FAD78DD-D7A3-8312-E166-B8AA7CAFB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08243"/>
              </p:ext>
            </p:extLst>
          </p:nvPr>
        </p:nvGraphicFramePr>
        <p:xfrm>
          <a:off x="6850184" y="1905273"/>
          <a:ext cx="453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2768469077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897762035"/>
                    </a:ext>
                  </a:extLst>
                </a:gridCol>
              </a:tblGrid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sixteen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7865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seventeen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731919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eighteen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86197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nineteen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976354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twenty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7063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263734-2C4A-1817-3C51-4D4FBBA8657A}"/>
              </a:ext>
            </a:extLst>
          </p:cNvPr>
          <p:cNvSpPr txBox="1"/>
          <p:nvPr/>
        </p:nvSpPr>
        <p:spPr>
          <a:xfrm>
            <a:off x="131884" y="933176"/>
            <a:ext cx="11869616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We can write all numbers as digits and as words. Do you notice any patterns?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6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9770286F-25FE-DB1C-FEC7-258532C92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16581"/>
              </p:ext>
            </p:extLst>
          </p:nvPr>
        </p:nvGraphicFramePr>
        <p:xfrm>
          <a:off x="841072" y="1905273"/>
          <a:ext cx="453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884671814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916179049"/>
                    </a:ext>
                  </a:extLst>
                </a:gridCol>
              </a:tblGrid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eleven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7865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twelve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731919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thirteen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86197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four</a:t>
                      </a:r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976354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fifteen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706343"/>
                  </a:ext>
                </a:extLst>
              </a:tr>
            </a:tbl>
          </a:graphicData>
        </a:graphic>
      </p:graphicFrame>
      <p:graphicFrame>
        <p:nvGraphicFramePr>
          <p:cNvPr id="6" name="Table 17">
            <a:extLst>
              <a:ext uri="{FF2B5EF4-FFF2-40B4-BE49-F238E27FC236}">
                <a16:creationId xmlns:a16="http://schemas.microsoft.com/office/drawing/2014/main" id="{60C2ABD0-B434-2D57-BDC1-A5F3871A8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223474"/>
              </p:ext>
            </p:extLst>
          </p:nvPr>
        </p:nvGraphicFramePr>
        <p:xfrm>
          <a:off x="6850184" y="1905273"/>
          <a:ext cx="453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2768469077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897762035"/>
                    </a:ext>
                  </a:extLst>
                </a:gridCol>
              </a:tblGrid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six</a:t>
                      </a:r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7865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seven</a:t>
                      </a:r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731919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eight</a:t>
                      </a:r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86197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nine</a:t>
                      </a:r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976354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twenty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70634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6A8DB2E-588C-1807-0A70-EC67D812E95B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We can write all numbers as digits and as words. Do you notice any patterns?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E5E5A-8D0C-4F52-42A9-1E720807CC59}"/>
              </a:ext>
            </a:extLst>
          </p:cNvPr>
          <p:cNvSpPr txBox="1"/>
          <p:nvPr/>
        </p:nvSpPr>
        <p:spPr>
          <a:xfrm>
            <a:off x="131884" y="5943327"/>
            <a:ext cx="11698166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Some of the numbers to 20 have the number included as part of the word.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8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D4A5C84F-8808-356E-56A8-4923E960E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38571"/>
              </p:ext>
            </p:extLst>
          </p:nvPr>
        </p:nvGraphicFramePr>
        <p:xfrm>
          <a:off x="841072" y="1905273"/>
          <a:ext cx="453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884671814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916179049"/>
                    </a:ext>
                  </a:extLst>
                </a:gridCol>
              </a:tblGrid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eleven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7865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twelve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731919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thir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86197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four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976354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fif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706343"/>
                  </a:ext>
                </a:extLst>
              </a:tr>
            </a:tbl>
          </a:graphicData>
        </a:graphic>
      </p:graphicFrame>
      <p:graphicFrame>
        <p:nvGraphicFramePr>
          <p:cNvPr id="6" name="Table 17">
            <a:extLst>
              <a:ext uri="{FF2B5EF4-FFF2-40B4-BE49-F238E27FC236}">
                <a16:creationId xmlns:a16="http://schemas.microsoft.com/office/drawing/2014/main" id="{EC920333-ACE0-90D4-F685-F06BE07E5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218057"/>
              </p:ext>
            </p:extLst>
          </p:nvPr>
        </p:nvGraphicFramePr>
        <p:xfrm>
          <a:off x="6850184" y="1905273"/>
          <a:ext cx="453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2768469077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897762035"/>
                    </a:ext>
                  </a:extLst>
                </a:gridCol>
              </a:tblGrid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six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7865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seven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731919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eigh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86197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nine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976354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twenty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70634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17F6312-B476-785B-0704-93374EC541A9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We can write all numbers as digits and as words. Do you notice any patterns?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60530-57E3-58FF-43FA-2FDE23E8B8D8}"/>
              </a:ext>
            </a:extLst>
          </p:cNvPr>
          <p:cNvSpPr txBox="1"/>
          <p:nvPr/>
        </p:nvSpPr>
        <p:spPr>
          <a:xfrm>
            <a:off x="131884" y="5809976"/>
            <a:ext cx="11698166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Most of the numbers end in ‘teen’.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This makes it easier to remember when writing these numbers as words.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7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4F114F-9C6C-D928-9A56-87E94F33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1CF6784-CBD0-151A-DFB5-30A2E9EBDCE0}"/>
              </a:ext>
            </a:extLst>
          </p:cNvPr>
          <p:cNvSpPr txBox="1">
            <a:spLocks/>
          </p:cNvSpPr>
          <p:nvPr/>
        </p:nvSpPr>
        <p:spPr>
          <a:xfrm>
            <a:off x="111856" y="5532917"/>
            <a:ext cx="11561379" cy="52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Which number is being represented here?</a:t>
            </a: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F64DDAD-9112-933D-C3FC-BD3442569372}"/>
              </a:ext>
            </a:extLst>
          </p:cNvPr>
          <p:cNvCxnSpPr>
            <a:cxnSpLocks/>
          </p:cNvCxnSpPr>
          <p:nvPr/>
        </p:nvCxnSpPr>
        <p:spPr>
          <a:xfrm rot="874092" flipV="1">
            <a:off x="4773358" y="3484599"/>
            <a:ext cx="2279921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5C88EE06-0133-ECFA-18FB-5A52EF861932}"/>
              </a:ext>
            </a:extLst>
          </p:cNvPr>
          <p:cNvSpPr/>
          <p:nvPr/>
        </p:nvSpPr>
        <p:spPr>
          <a:xfrm rot="874092">
            <a:off x="4630130" y="3101855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211873F-A0AD-BA20-2A86-14296140F957}"/>
              </a:ext>
            </a:extLst>
          </p:cNvPr>
          <p:cNvSpPr/>
          <p:nvPr/>
        </p:nvSpPr>
        <p:spPr>
          <a:xfrm rot="874092">
            <a:off x="4763596" y="3136541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04E138F-C6AA-483A-D721-B7B617E8A7CF}"/>
              </a:ext>
            </a:extLst>
          </p:cNvPr>
          <p:cNvSpPr/>
          <p:nvPr/>
        </p:nvSpPr>
        <p:spPr>
          <a:xfrm rot="874092">
            <a:off x="4897059" y="3171227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4E50A86-6BE4-2AAD-CAA6-09C6E3FEB89A}"/>
              </a:ext>
            </a:extLst>
          </p:cNvPr>
          <p:cNvSpPr/>
          <p:nvPr/>
        </p:nvSpPr>
        <p:spPr>
          <a:xfrm rot="874092">
            <a:off x="5030521" y="3205912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870A36-9CDB-E9A0-02E2-4FB21F405EA1}"/>
              </a:ext>
            </a:extLst>
          </p:cNvPr>
          <p:cNvSpPr/>
          <p:nvPr/>
        </p:nvSpPr>
        <p:spPr>
          <a:xfrm rot="874092">
            <a:off x="5163984" y="3240597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EB68B7-603E-7C98-FDC2-5CFB178578EF}"/>
              </a:ext>
            </a:extLst>
          </p:cNvPr>
          <p:cNvSpPr/>
          <p:nvPr/>
        </p:nvSpPr>
        <p:spPr>
          <a:xfrm rot="874092">
            <a:off x="5297446" y="3275283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13AF384-A7EB-8AFF-237F-E3FCB87BA11D}"/>
              </a:ext>
            </a:extLst>
          </p:cNvPr>
          <p:cNvSpPr/>
          <p:nvPr/>
        </p:nvSpPr>
        <p:spPr>
          <a:xfrm rot="874092">
            <a:off x="5430909" y="3309968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3889B99-3A93-67F3-A7C9-C5B98EDA112C}"/>
              </a:ext>
            </a:extLst>
          </p:cNvPr>
          <p:cNvSpPr/>
          <p:nvPr/>
        </p:nvSpPr>
        <p:spPr>
          <a:xfrm rot="874092">
            <a:off x="5564371" y="3344653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B67A8BF-75B8-12F5-0E7F-E8E5757FB67A}"/>
              </a:ext>
            </a:extLst>
          </p:cNvPr>
          <p:cNvSpPr/>
          <p:nvPr/>
        </p:nvSpPr>
        <p:spPr>
          <a:xfrm rot="874092">
            <a:off x="5697834" y="3379338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1A71F3E-528C-4E7B-8CE5-290DAE999251}"/>
              </a:ext>
            </a:extLst>
          </p:cNvPr>
          <p:cNvSpPr/>
          <p:nvPr/>
        </p:nvSpPr>
        <p:spPr>
          <a:xfrm rot="874092">
            <a:off x="5831296" y="3414024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F50B8F80-DE62-CCC8-7792-0EA3DADC0B01}"/>
              </a:ext>
            </a:extLst>
          </p:cNvPr>
          <p:cNvSpPr/>
          <p:nvPr/>
        </p:nvSpPr>
        <p:spPr>
          <a:xfrm rot="874092">
            <a:off x="6818681" y="3765043"/>
            <a:ext cx="305047" cy="331982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F0ACD53-9C9C-FDCC-16C2-95494BFC7619}"/>
              </a:ext>
            </a:extLst>
          </p:cNvPr>
          <p:cNvSpPr/>
          <p:nvPr/>
        </p:nvSpPr>
        <p:spPr>
          <a:xfrm rot="874092">
            <a:off x="6096869" y="3482509"/>
            <a:ext cx="128991" cy="1369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45BDD4-8204-26E1-B2E5-FEE99459FAB3}"/>
              </a:ext>
            </a:extLst>
          </p:cNvPr>
          <p:cNvSpPr/>
          <p:nvPr/>
        </p:nvSpPr>
        <p:spPr>
          <a:xfrm rot="874092">
            <a:off x="6230332" y="3517194"/>
            <a:ext cx="128991" cy="1369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630CF345-6FC6-A864-799C-3AD7DFBBE7FD}"/>
              </a:ext>
            </a:extLst>
          </p:cNvPr>
          <p:cNvSpPr/>
          <p:nvPr/>
        </p:nvSpPr>
        <p:spPr>
          <a:xfrm rot="874092" flipH="1">
            <a:off x="4566935" y="3522221"/>
            <a:ext cx="305047" cy="331982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243F58-C986-07D4-218C-F7FEBA2DAAE6}"/>
              </a:ext>
            </a:extLst>
          </p:cNvPr>
          <p:cNvCxnSpPr>
            <a:cxnSpLocks/>
          </p:cNvCxnSpPr>
          <p:nvPr/>
        </p:nvCxnSpPr>
        <p:spPr>
          <a:xfrm rot="874092" flipV="1">
            <a:off x="4640431" y="4135044"/>
            <a:ext cx="2279921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BB9BC9A-B6E7-8EFE-3AE6-25881F996E71}"/>
              </a:ext>
            </a:extLst>
          </p:cNvPr>
          <p:cNvCxnSpPr>
            <a:cxnSpLocks/>
          </p:cNvCxnSpPr>
          <p:nvPr/>
        </p:nvCxnSpPr>
        <p:spPr>
          <a:xfrm rot="874092" flipV="1">
            <a:off x="4718750" y="3812251"/>
            <a:ext cx="2279921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6AB7D7-01CF-9178-B458-939DCB1BE895}"/>
              </a:ext>
            </a:extLst>
          </p:cNvPr>
          <p:cNvCxnSpPr>
            <a:cxnSpLocks/>
          </p:cNvCxnSpPr>
          <p:nvPr/>
        </p:nvCxnSpPr>
        <p:spPr>
          <a:xfrm>
            <a:off x="3232869" y="4009779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C0609B-D91D-760B-0466-1B44384A4807}"/>
              </a:ext>
            </a:extLst>
          </p:cNvPr>
          <p:cNvCxnSpPr>
            <a:cxnSpLocks/>
          </p:cNvCxnSpPr>
          <p:nvPr/>
        </p:nvCxnSpPr>
        <p:spPr>
          <a:xfrm>
            <a:off x="3384506" y="4009779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9B66737-751D-F300-D53D-A595E3AFCB5A}"/>
              </a:ext>
            </a:extLst>
          </p:cNvPr>
          <p:cNvCxnSpPr>
            <a:cxnSpLocks/>
          </p:cNvCxnSpPr>
          <p:nvPr/>
        </p:nvCxnSpPr>
        <p:spPr>
          <a:xfrm>
            <a:off x="2648706" y="3326121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1611E84-E4A2-9E09-2B59-6CD4D511906A}"/>
              </a:ext>
            </a:extLst>
          </p:cNvPr>
          <p:cNvCxnSpPr>
            <a:cxnSpLocks/>
          </p:cNvCxnSpPr>
          <p:nvPr/>
        </p:nvCxnSpPr>
        <p:spPr>
          <a:xfrm>
            <a:off x="2800343" y="3326121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227587D-74D4-04F0-C01B-4EC7B005E38A}"/>
              </a:ext>
            </a:extLst>
          </p:cNvPr>
          <p:cNvCxnSpPr>
            <a:cxnSpLocks/>
          </p:cNvCxnSpPr>
          <p:nvPr/>
        </p:nvCxnSpPr>
        <p:spPr>
          <a:xfrm>
            <a:off x="2951980" y="3326121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BCD6434-2D6E-D581-5EC7-6BB0641A0C47}"/>
              </a:ext>
            </a:extLst>
          </p:cNvPr>
          <p:cNvCxnSpPr>
            <a:cxnSpLocks/>
          </p:cNvCxnSpPr>
          <p:nvPr/>
        </p:nvCxnSpPr>
        <p:spPr>
          <a:xfrm>
            <a:off x="3103617" y="3326121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6E7BB58-3220-AEB0-BCFE-C48C8D79A2C1}"/>
              </a:ext>
            </a:extLst>
          </p:cNvPr>
          <p:cNvCxnSpPr>
            <a:cxnSpLocks/>
          </p:cNvCxnSpPr>
          <p:nvPr/>
        </p:nvCxnSpPr>
        <p:spPr>
          <a:xfrm>
            <a:off x="2555411" y="3570757"/>
            <a:ext cx="64950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0460DA7-8A0D-C8F0-88CF-FA2B0DA0D0A9}"/>
              </a:ext>
            </a:extLst>
          </p:cNvPr>
          <p:cNvCxnSpPr>
            <a:cxnSpLocks/>
          </p:cNvCxnSpPr>
          <p:nvPr/>
        </p:nvCxnSpPr>
        <p:spPr>
          <a:xfrm>
            <a:off x="3404965" y="3336852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1C45722-8E0E-B384-9C47-82E005DE7767}"/>
              </a:ext>
            </a:extLst>
          </p:cNvPr>
          <p:cNvCxnSpPr>
            <a:cxnSpLocks/>
          </p:cNvCxnSpPr>
          <p:nvPr/>
        </p:nvCxnSpPr>
        <p:spPr>
          <a:xfrm>
            <a:off x="3556602" y="3336852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6F9C791-F47F-34FB-E973-8A5ADE21FD77}"/>
              </a:ext>
            </a:extLst>
          </p:cNvPr>
          <p:cNvCxnSpPr>
            <a:cxnSpLocks/>
          </p:cNvCxnSpPr>
          <p:nvPr/>
        </p:nvCxnSpPr>
        <p:spPr>
          <a:xfrm>
            <a:off x="3708239" y="3336852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6D80DB2-A29D-D897-C45B-94B366ED5725}"/>
              </a:ext>
            </a:extLst>
          </p:cNvPr>
          <p:cNvCxnSpPr>
            <a:cxnSpLocks/>
          </p:cNvCxnSpPr>
          <p:nvPr/>
        </p:nvCxnSpPr>
        <p:spPr>
          <a:xfrm>
            <a:off x="3859876" y="3336852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3F09C01-6414-38F0-D850-97AA73ADFD50}"/>
              </a:ext>
            </a:extLst>
          </p:cNvPr>
          <p:cNvCxnSpPr>
            <a:cxnSpLocks/>
          </p:cNvCxnSpPr>
          <p:nvPr/>
        </p:nvCxnSpPr>
        <p:spPr>
          <a:xfrm>
            <a:off x="3311670" y="3581488"/>
            <a:ext cx="64950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9" name="Table 4">
            <a:extLst>
              <a:ext uri="{FF2B5EF4-FFF2-40B4-BE49-F238E27FC236}">
                <a16:creationId xmlns:a16="http://schemas.microsoft.com/office/drawing/2014/main" id="{429507B1-AF19-9B33-13BF-68800380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6654"/>
              </p:ext>
            </p:extLst>
          </p:nvPr>
        </p:nvGraphicFramePr>
        <p:xfrm>
          <a:off x="9994776" y="3136989"/>
          <a:ext cx="18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graphicFrame>
        <p:nvGraphicFramePr>
          <p:cNvPr id="110" name="Table 4">
            <a:extLst>
              <a:ext uri="{FF2B5EF4-FFF2-40B4-BE49-F238E27FC236}">
                <a16:creationId xmlns:a16="http://schemas.microsoft.com/office/drawing/2014/main" id="{6C89AD54-3EBF-42FC-F8B0-85C41C2B1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78923"/>
              </p:ext>
            </p:extLst>
          </p:nvPr>
        </p:nvGraphicFramePr>
        <p:xfrm>
          <a:off x="9994776" y="3964146"/>
          <a:ext cx="18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3E5279-AE8E-03C6-EE69-6ADC8F74FCA0}"/>
              </a:ext>
            </a:extLst>
          </p:cNvPr>
          <p:cNvSpPr txBox="1"/>
          <p:nvPr/>
        </p:nvSpPr>
        <p:spPr>
          <a:xfrm>
            <a:off x="184729" y="2320191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Base </a:t>
            </a:r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625DF-BA8C-B374-C846-BB03DA23DDE4}"/>
              </a:ext>
            </a:extLst>
          </p:cNvPr>
          <p:cNvSpPr txBox="1"/>
          <p:nvPr/>
        </p:nvSpPr>
        <p:spPr>
          <a:xfrm>
            <a:off x="2501310" y="2320191"/>
            <a:ext cx="14478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tallies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21332-CBB6-2CF2-890F-78AF1CF11C52}"/>
              </a:ext>
            </a:extLst>
          </p:cNvPr>
          <p:cNvSpPr txBox="1"/>
          <p:nvPr/>
        </p:nvSpPr>
        <p:spPr>
          <a:xfrm>
            <a:off x="4644766" y="2320191"/>
            <a:ext cx="25555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bead strings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75DF2-F4BB-F714-A259-DC6A4C878A2A}"/>
              </a:ext>
            </a:extLst>
          </p:cNvPr>
          <p:cNvSpPr txBox="1"/>
          <p:nvPr/>
        </p:nvSpPr>
        <p:spPr>
          <a:xfrm>
            <a:off x="7895898" y="2320191"/>
            <a:ext cx="1000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dice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975DB-1669-DEEA-EA80-61D4EC7844CF}"/>
              </a:ext>
            </a:extLst>
          </p:cNvPr>
          <p:cNvSpPr txBox="1"/>
          <p:nvPr/>
        </p:nvSpPr>
        <p:spPr>
          <a:xfrm>
            <a:off x="9677876" y="2320191"/>
            <a:ext cx="22862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ten frames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AB80AD-23BE-38E7-B10D-346EBCB006EE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There are lots of different ways we can represent numbers. Here are some examples: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1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E14D83-E6C1-6731-871D-F584877F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1CF6784-CBD0-151A-DFB5-30A2E9EBDCE0}"/>
              </a:ext>
            </a:extLst>
          </p:cNvPr>
          <p:cNvSpPr txBox="1">
            <a:spLocks/>
          </p:cNvSpPr>
          <p:nvPr/>
        </p:nvSpPr>
        <p:spPr>
          <a:xfrm>
            <a:off x="111856" y="5532917"/>
            <a:ext cx="11561379" cy="520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The number </a:t>
            </a:r>
            <a:r>
              <a:rPr lang="en-GB" sz="4200" dirty="0">
                <a:solidFill>
                  <a:srgbClr val="EB5B50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12</a:t>
            </a: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is being represented.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F64DDAD-9112-933D-C3FC-BD3442569372}"/>
              </a:ext>
            </a:extLst>
          </p:cNvPr>
          <p:cNvCxnSpPr>
            <a:cxnSpLocks/>
          </p:cNvCxnSpPr>
          <p:nvPr/>
        </p:nvCxnSpPr>
        <p:spPr>
          <a:xfrm rot="874092" flipV="1">
            <a:off x="4773358" y="3484599"/>
            <a:ext cx="2279921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5C88EE06-0133-ECFA-18FB-5A52EF861932}"/>
              </a:ext>
            </a:extLst>
          </p:cNvPr>
          <p:cNvSpPr/>
          <p:nvPr/>
        </p:nvSpPr>
        <p:spPr>
          <a:xfrm rot="874092">
            <a:off x="4630130" y="3101855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211873F-A0AD-BA20-2A86-14296140F957}"/>
              </a:ext>
            </a:extLst>
          </p:cNvPr>
          <p:cNvSpPr/>
          <p:nvPr/>
        </p:nvSpPr>
        <p:spPr>
          <a:xfrm rot="874092">
            <a:off x="4763596" y="3136541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04E138F-C6AA-483A-D721-B7B617E8A7CF}"/>
              </a:ext>
            </a:extLst>
          </p:cNvPr>
          <p:cNvSpPr/>
          <p:nvPr/>
        </p:nvSpPr>
        <p:spPr>
          <a:xfrm rot="874092">
            <a:off x="4897059" y="3171227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4E50A86-6BE4-2AAD-CAA6-09C6E3FEB89A}"/>
              </a:ext>
            </a:extLst>
          </p:cNvPr>
          <p:cNvSpPr/>
          <p:nvPr/>
        </p:nvSpPr>
        <p:spPr>
          <a:xfrm rot="874092">
            <a:off x="5030521" y="3205912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870A36-9CDB-E9A0-02E2-4FB21F405EA1}"/>
              </a:ext>
            </a:extLst>
          </p:cNvPr>
          <p:cNvSpPr/>
          <p:nvPr/>
        </p:nvSpPr>
        <p:spPr>
          <a:xfrm rot="874092">
            <a:off x="5163984" y="3240597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EB68B7-603E-7C98-FDC2-5CFB178578EF}"/>
              </a:ext>
            </a:extLst>
          </p:cNvPr>
          <p:cNvSpPr/>
          <p:nvPr/>
        </p:nvSpPr>
        <p:spPr>
          <a:xfrm rot="874092">
            <a:off x="5297446" y="3275283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13AF384-A7EB-8AFF-237F-E3FCB87BA11D}"/>
              </a:ext>
            </a:extLst>
          </p:cNvPr>
          <p:cNvSpPr/>
          <p:nvPr/>
        </p:nvSpPr>
        <p:spPr>
          <a:xfrm rot="874092">
            <a:off x="5430909" y="3309968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3889B99-3A93-67F3-A7C9-C5B98EDA112C}"/>
              </a:ext>
            </a:extLst>
          </p:cNvPr>
          <p:cNvSpPr/>
          <p:nvPr/>
        </p:nvSpPr>
        <p:spPr>
          <a:xfrm rot="874092">
            <a:off x="5564371" y="3344653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B67A8BF-75B8-12F5-0E7F-E8E5757FB67A}"/>
              </a:ext>
            </a:extLst>
          </p:cNvPr>
          <p:cNvSpPr/>
          <p:nvPr/>
        </p:nvSpPr>
        <p:spPr>
          <a:xfrm rot="874092">
            <a:off x="5697834" y="3379338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1A71F3E-528C-4E7B-8CE5-290DAE999251}"/>
              </a:ext>
            </a:extLst>
          </p:cNvPr>
          <p:cNvSpPr/>
          <p:nvPr/>
        </p:nvSpPr>
        <p:spPr>
          <a:xfrm rot="874092">
            <a:off x="5831296" y="3414024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F50B8F80-DE62-CCC8-7792-0EA3DADC0B01}"/>
              </a:ext>
            </a:extLst>
          </p:cNvPr>
          <p:cNvSpPr/>
          <p:nvPr/>
        </p:nvSpPr>
        <p:spPr>
          <a:xfrm rot="874092">
            <a:off x="6818681" y="3765043"/>
            <a:ext cx="305047" cy="331982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F0ACD53-9C9C-FDCC-16C2-95494BFC7619}"/>
              </a:ext>
            </a:extLst>
          </p:cNvPr>
          <p:cNvSpPr/>
          <p:nvPr/>
        </p:nvSpPr>
        <p:spPr>
          <a:xfrm rot="874092">
            <a:off x="6096869" y="3482509"/>
            <a:ext cx="128991" cy="1369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45BDD4-8204-26E1-B2E5-FEE99459FAB3}"/>
              </a:ext>
            </a:extLst>
          </p:cNvPr>
          <p:cNvSpPr/>
          <p:nvPr/>
        </p:nvSpPr>
        <p:spPr>
          <a:xfrm rot="874092">
            <a:off x="6230332" y="3517194"/>
            <a:ext cx="128991" cy="1369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630CF345-6FC6-A864-799C-3AD7DFBBE7FD}"/>
              </a:ext>
            </a:extLst>
          </p:cNvPr>
          <p:cNvSpPr/>
          <p:nvPr/>
        </p:nvSpPr>
        <p:spPr>
          <a:xfrm rot="874092" flipH="1">
            <a:off x="4566935" y="3522221"/>
            <a:ext cx="305047" cy="331982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243F58-C986-07D4-218C-F7FEBA2DAAE6}"/>
              </a:ext>
            </a:extLst>
          </p:cNvPr>
          <p:cNvCxnSpPr>
            <a:cxnSpLocks/>
          </p:cNvCxnSpPr>
          <p:nvPr/>
        </p:nvCxnSpPr>
        <p:spPr>
          <a:xfrm rot="874092" flipV="1">
            <a:off x="4640431" y="4135044"/>
            <a:ext cx="2279921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BB9BC9A-B6E7-8EFE-3AE6-25881F996E71}"/>
              </a:ext>
            </a:extLst>
          </p:cNvPr>
          <p:cNvCxnSpPr>
            <a:cxnSpLocks/>
          </p:cNvCxnSpPr>
          <p:nvPr/>
        </p:nvCxnSpPr>
        <p:spPr>
          <a:xfrm rot="874092" flipV="1">
            <a:off x="4718750" y="3812251"/>
            <a:ext cx="2279921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6AB7D7-01CF-9178-B458-939DCB1BE895}"/>
              </a:ext>
            </a:extLst>
          </p:cNvPr>
          <p:cNvCxnSpPr>
            <a:cxnSpLocks/>
          </p:cNvCxnSpPr>
          <p:nvPr/>
        </p:nvCxnSpPr>
        <p:spPr>
          <a:xfrm>
            <a:off x="3232869" y="4009779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C0609B-D91D-760B-0466-1B44384A4807}"/>
              </a:ext>
            </a:extLst>
          </p:cNvPr>
          <p:cNvCxnSpPr>
            <a:cxnSpLocks/>
          </p:cNvCxnSpPr>
          <p:nvPr/>
        </p:nvCxnSpPr>
        <p:spPr>
          <a:xfrm>
            <a:off x="3384506" y="4009779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9B66737-751D-F300-D53D-A595E3AFCB5A}"/>
              </a:ext>
            </a:extLst>
          </p:cNvPr>
          <p:cNvCxnSpPr>
            <a:cxnSpLocks/>
          </p:cNvCxnSpPr>
          <p:nvPr/>
        </p:nvCxnSpPr>
        <p:spPr>
          <a:xfrm>
            <a:off x="2648706" y="3326121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1611E84-E4A2-9E09-2B59-6CD4D511906A}"/>
              </a:ext>
            </a:extLst>
          </p:cNvPr>
          <p:cNvCxnSpPr>
            <a:cxnSpLocks/>
          </p:cNvCxnSpPr>
          <p:nvPr/>
        </p:nvCxnSpPr>
        <p:spPr>
          <a:xfrm>
            <a:off x="2800343" y="3326121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227587D-74D4-04F0-C01B-4EC7B005E38A}"/>
              </a:ext>
            </a:extLst>
          </p:cNvPr>
          <p:cNvCxnSpPr>
            <a:cxnSpLocks/>
          </p:cNvCxnSpPr>
          <p:nvPr/>
        </p:nvCxnSpPr>
        <p:spPr>
          <a:xfrm>
            <a:off x="2951980" y="3326121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BCD6434-2D6E-D581-5EC7-6BB0641A0C47}"/>
              </a:ext>
            </a:extLst>
          </p:cNvPr>
          <p:cNvCxnSpPr>
            <a:cxnSpLocks/>
          </p:cNvCxnSpPr>
          <p:nvPr/>
        </p:nvCxnSpPr>
        <p:spPr>
          <a:xfrm>
            <a:off x="3103617" y="3326121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6E7BB58-3220-AEB0-BCFE-C48C8D79A2C1}"/>
              </a:ext>
            </a:extLst>
          </p:cNvPr>
          <p:cNvCxnSpPr>
            <a:cxnSpLocks/>
          </p:cNvCxnSpPr>
          <p:nvPr/>
        </p:nvCxnSpPr>
        <p:spPr>
          <a:xfrm>
            <a:off x="2555411" y="3570757"/>
            <a:ext cx="64950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0460DA7-8A0D-C8F0-88CF-FA2B0DA0D0A9}"/>
              </a:ext>
            </a:extLst>
          </p:cNvPr>
          <p:cNvCxnSpPr>
            <a:cxnSpLocks/>
          </p:cNvCxnSpPr>
          <p:nvPr/>
        </p:nvCxnSpPr>
        <p:spPr>
          <a:xfrm>
            <a:off x="3404965" y="3336852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1C45722-8E0E-B384-9C47-82E005DE7767}"/>
              </a:ext>
            </a:extLst>
          </p:cNvPr>
          <p:cNvCxnSpPr>
            <a:cxnSpLocks/>
          </p:cNvCxnSpPr>
          <p:nvPr/>
        </p:nvCxnSpPr>
        <p:spPr>
          <a:xfrm>
            <a:off x="3556602" y="3336852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6F9C791-F47F-34FB-E973-8A5ADE21FD77}"/>
              </a:ext>
            </a:extLst>
          </p:cNvPr>
          <p:cNvCxnSpPr>
            <a:cxnSpLocks/>
          </p:cNvCxnSpPr>
          <p:nvPr/>
        </p:nvCxnSpPr>
        <p:spPr>
          <a:xfrm>
            <a:off x="3708239" y="3336852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6D80DB2-A29D-D897-C45B-94B366ED5725}"/>
              </a:ext>
            </a:extLst>
          </p:cNvPr>
          <p:cNvCxnSpPr>
            <a:cxnSpLocks/>
          </p:cNvCxnSpPr>
          <p:nvPr/>
        </p:nvCxnSpPr>
        <p:spPr>
          <a:xfrm>
            <a:off x="3859876" y="3336852"/>
            <a:ext cx="0" cy="4892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3F09C01-6414-38F0-D850-97AA73ADFD50}"/>
              </a:ext>
            </a:extLst>
          </p:cNvPr>
          <p:cNvCxnSpPr>
            <a:cxnSpLocks/>
          </p:cNvCxnSpPr>
          <p:nvPr/>
        </p:nvCxnSpPr>
        <p:spPr>
          <a:xfrm>
            <a:off x="3311670" y="3581488"/>
            <a:ext cx="64950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9" name="Table 4">
            <a:extLst>
              <a:ext uri="{FF2B5EF4-FFF2-40B4-BE49-F238E27FC236}">
                <a16:creationId xmlns:a16="http://schemas.microsoft.com/office/drawing/2014/main" id="{429507B1-AF19-9B33-13BF-6880038065FF}"/>
              </a:ext>
            </a:extLst>
          </p:cNvPr>
          <p:cNvGraphicFramePr>
            <a:graphicFrameLocks noGrp="1"/>
          </p:cNvGraphicFramePr>
          <p:nvPr/>
        </p:nvGraphicFramePr>
        <p:xfrm>
          <a:off x="9994776" y="3136989"/>
          <a:ext cx="18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graphicFrame>
        <p:nvGraphicFramePr>
          <p:cNvPr id="110" name="Table 4">
            <a:extLst>
              <a:ext uri="{FF2B5EF4-FFF2-40B4-BE49-F238E27FC236}">
                <a16:creationId xmlns:a16="http://schemas.microsoft.com/office/drawing/2014/main" id="{6C89AD54-3EBF-42FC-F8B0-85C41C2B1651}"/>
              </a:ext>
            </a:extLst>
          </p:cNvPr>
          <p:cNvGraphicFramePr>
            <a:graphicFrameLocks noGrp="1"/>
          </p:cNvGraphicFramePr>
          <p:nvPr/>
        </p:nvGraphicFramePr>
        <p:xfrm>
          <a:off x="9994776" y="3964146"/>
          <a:ext cx="18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2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3E5279-AE8E-03C6-EE69-6ADC8F74FCA0}"/>
              </a:ext>
            </a:extLst>
          </p:cNvPr>
          <p:cNvSpPr txBox="1"/>
          <p:nvPr/>
        </p:nvSpPr>
        <p:spPr>
          <a:xfrm>
            <a:off x="184729" y="2320191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Base </a:t>
            </a:r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625DF-BA8C-B374-C846-BB03DA23DDE4}"/>
              </a:ext>
            </a:extLst>
          </p:cNvPr>
          <p:cNvSpPr txBox="1"/>
          <p:nvPr/>
        </p:nvSpPr>
        <p:spPr>
          <a:xfrm>
            <a:off x="2501310" y="2320191"/>
            <a:ext cx="14478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tallies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21332-CBB6-2CF2-890F-78AF1CF11C52}"/>
              </a:ext>
            </a:extLst>
          </p:cNvPr>
          <p:cNvSpPr txBox="1"/>
          <p:nvPr/>
        </p:nvSpPr>
        <p:spPr>
          <a:xfrm>
            <a:off x="4644766" y="2320191"/>
            <a:ext cx="25555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bead strings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75DF2-F4BB-F714-A259-DC6A4C878A2A}"/>
              </a:ext>
            </a:extLst>
          </p:cNvPr>
          <p:cNvSpPr txBox="1"/>
          <p:nvPr/>
        </p:nvSpPr>
        <p:spPr>
          <a:xfrm>
            <a:off x="7895898" y="2320191"/>
            <a:ext cx="1000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dice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975DB-1669-DEEA-EA80-61D4EC7844CF}"/>
              </a:ext>
            </a:extLst>
          </p:cNvPr>
          <p:cNvSpPr txBox="1"/>
          <p:nvPr/>
        </p:nvSpPr>
        <p:spPr>
          <a:xfrm>
            <a:off x="9677876" y="2320191"/>
            <a:ext cx="22862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ten frames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AB80AD-23BE-38E7-B10D-346EBCB006EE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There are lots of different ways we can represent numbers. Here are some examples: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1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01B410-F714-82BB-AD4B-DEDABA347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5F9C8-3355-8FB4-675D-576F58E112E9}"/>
              </a:ext>
            </a:extLst>
          </p:cNvPr>
          <p:cNvSpPr txBox="1"/>
          <p:nvPr/>
        </p:nvSpPr>
        <p:spPr>
          <a:xfrm>
            <a:off x="7856426" y="3375223"/>
            <a:ext cx="2966748" cy="369332"/>
          </a:xfrm>
          <a:prstGeom prst="rect">
            <a:avLst/>
          </a:prstGeom>
          <a:solidFill>
            <a:srgbClr val="FFBB00"/>
          </a:solidFill>
          <a:ln w="38100">
            <a:solidFill>
              <a:srgbClr val="FFBB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Remember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08299F6-F30B-57AD-4161-4E43CE45381B}"/>
              </a:ext>
            </a:extLst>
          </p:cNvPr>
          <p:cNvSpPr txBox="1"/>
          <p:nvPr/>
        </p:nvSpPr>
        <p:spPr>
          <a:xfrm>
            <a:off x="7856426" y="3747959"/>
            <a:ext cx="2966748" cy="464331"/>
          </a:xfrm>
          <a:prstGeom prst="rect">
            <a:avLst/>
          </a:prstGeom>
          <a:solidFill>
            <a:srgbClr val="FFF8EA"/>
          </a:solidFill>
          <a:ln w="38100">
            <a:solidFill>
              <a:srgbClr val="FFBB00"/>
            </a:solidFill>
          </a:ln>
        </p:spPr>
        <p:txBody>
          <a:bodyPr wrap="square" lIns="144000" tIns="108000" rIns="144000" b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10 ones is equal to 1 ten.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03B49F-ADAE-9D68-980F-1F2BDAED8612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How can we represent the number 11 using Base 10?</a:t>
            </a:r>
          </a:p>
        </p:txBody>
      </p:sp>
    </p:spTree>
    <p:extLst>
      <p:ext uri="{BB962C8B-B14F-4D97-AF65-F5344CB8AC3E}">
        <p14:creationId xmlns:p14="http://schemas.microsoft.com/office/powerpoint/2010/main" val="356616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2CABB-5C42-1EF3-5547-4F5FE17DA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34FA27-7260-2D46-54E7-C28D77EF040F}"/>
              </a:ext>
            </a:extLst>
          </p:cNvPr>
          <p:cNvCxnSpPr>
            <a:cxnSpLocks/>
          </p:cNvCxnSpPr>
          <p:nvPr/>
        </p:nvCxnSpPr>
        <p:spPr>
          <a:xfrm flipH="1">
            <a:off x="3272873" y="2669245"/>
            <a:ext cx="1042377" cy="3719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E362EC-EC1B-6357-85C8-2474CAA91CA2}"/>
              </a:ext>
            </a:extLst>
          </p:cNvPr>
          <p:cNvCxnSpPr>
            <a:cxnSpLocks/>
          </p:cNvCxnSpPr>
          <p:nvPr/>
        </p:nvCxnSpPr>
        <p:spPr>
          <a:xfrm>
            <a:off x="5036975" y="2669245"/>
            <a:ext cx="1029717" cy="3508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E1EE02-7A42-1FA8-A639-08A5830638B3}"/>
              </a:ext>
            </a:extLst>
          </p:cNvPr>
          <p:cNvSpPr txBox="1"/>
          <p:nvPr/>
        </p:nvSpPr>
        <p:spPr>
          <a:xfrm>
            <a:off x="7856426" y="3375223"/>
            <a:ext cx="2966748" cy="369332"/>
          </a:xfrm>
          <a:prstGeom prst="rect">
            <a:avLst/>
          </a:prstGeom>
          <a:solidFill>
            <a:srgbClr val="FFBB00"/>
          </a:solidFill>
          <a:ln w="38100">
            <a:solidFill>
              <a:srgbClr val="FFBB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Remember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5B52623-14EC-0C08-F8F3-A8FD0A2B9543}"/>
              </a:ext>
            </a:extLst>
          </p:cNvPr>
          <p:cNvSpPr txBox="1"/>
          <p:nvPr/>
        </p:nvSpPr>
        <p:spPr>
          <a:xfrm>
            <a:off x="7856426" y="3747959"/>
            <a:ext cx="2966748" cy="464331"/>
          </a:xfrm>
          <a:prstGeom prst="rect">
            <a:avLst/>
          </a:prstGeom>
          <a:solidFill>
            <a:srgbClr val="FFF8EA"/>
          </a:solidFill>
          <a:ln w="38100">
            <a:solidFill>
              <a:srgbClr val="FFBB00"/>
            </a:solidFill>
          </a:ln>
        </p:spPr>
        <p:txBody>
          <a:bodyPr wrap="square" lIns="144000" tIns="108000" rIns="144000" b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10 ones is equal to 1 ten.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5B58ED-9CB7-FA01-4343-06900A52196A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How can we represent the number 11 using Base 10?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6F7C9F-8AF2-DEEA-920D-BC6272CCDC54}"/>
              </a:ext>
            </a:extLst>
          </p:cNvPr>
          <p:cNvSpPr txBox="1">
            <a:spLocks/>
          </p:cNvSpPr>
          <p:nvPr/>
        </p:nvSpPr>
        <p:spPr>
          <a:xfrm>
            <a:off x="131884" y="5458138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We can represent the number </a:t>
            </a:r>
            <a:r>
              <a:rPr lang="en-GB" sz="4200" dirty="0">
                <a:solidFill>
                  <a:srgbClr val="EB5B50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11</a:t>
            </a: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using </a:t>
            </a:r>
            <a:r>
              <a:rPr lang="en-GB" sz="4200" dirty="0">
                <a:solidFill>
                  <a:srgbClr val="EB5B50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</a:t>
            </a: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ten and </a:t>
            </a:r>
            <a:r>
              <a:rPr lang="en-GB" sz="4200" dirty="0">
                <a:solidFill>
                  <a:srgbClr val="EB5B50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</a:t>
            </a: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one.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2FD7A9-3F52-B066-FF4C-3B91B4685C94}"/>
              </a:ext>
            </a:extLst>
          </p:cNvPr>
          <p:cNvSpPr txBox="1"/>
          <p:nvPr/>
        </p:nvSpPr>
        <p:spPr>
          <a:xfrm>
            <a:off x="4403385" y="1969986"/>
            <a:ext cx="697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latin typeface="Eyfs Frenchandnumber" panose="02000503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2841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CC07DE68-AF72-772D-E401-164327DB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17" y="3584980"/>
            <a:ext cx="5535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8" name="Table 4">
            <a:extLst>
              <a:ext uri="{FF2B5EF4-FFF2-40B4-BE49-F238E27FC236}">
                <a16:creationId xmlns:a16="http://schemas.microsoft.com/office/drawing/2014/main" id="{6C7F1F21-1087-A0CA-903D-9C6270E0B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39844"/>
              </p:ext>
            </p:extLst>
          </p:nvPr>
        </p:nvGraphicFramePr>
        <p:xfrm>
          <a:off x="1704950" y="2917690"/>
          <a:ext cx="360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0DA54568-3BED-ABB9-7ACC-B88A4CC00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06799"/>
              </p:ext>
            </p:extLst>
          </p:nvPr>
        </p:nvGraphicFramePr>
        <p:xfrm>
          <a:off x="6660195" y="2917689"/>
          <a:ext cx="360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15301B-0CEC-AAFC-F37A-B5D42AFD8357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How can we represent the number 14 using ten frames?</a:t>
            </a:r>
          </a:p>
        </p:txBody>
      </p:sp>
    </p:spTree>
    <p:extLst>
      <p:ext uri="{BB962C8B-B14F-4D97-AF65-F5344CB8AC3E}">
        <p14:creationId xmlns:p14="http://schemas.microsoft.com/office/powerpoint/2010/main" val="1845501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CC07DE68-AF72-772D-E401-164327DB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17" y="3584980"/>
            <a:ext cx="5535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5301B-0CEC-AAFC-F37A-B5D42AFD8357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How can we represent the number 14 using ten frames?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B3E805-2438-B6E4-5A1B-41BB10199EC3}"/>
              </a:ext>
            </a:extLst>
          </p:cNvPr>
          <p:cNvSpPr txBox="1">
            <a:spLocks/>
          </p:cNvSpPr>
          <p:nvPr/>
        </p:nvSpPr>
        <p:spPr>
          <a:xfrm>
            <a:off x="131884" y="5458138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We can represent the number </a:t>
            </a:r>
            <a:r>
              <a:rPr lang="en-GB" sz="4200" dirty="0">
                <a:solidFill>
                  <a:srgbClr val="EB5B50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14</a:t>
            </a: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using </a:t>
            </a:r>
            <a:r>
              <a:rPr lang="en-GB" sz="4200" dirty="0">
                <a:solidFill>
                  <a:srgbClr val="EB5B50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</a:t>
            </a: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ten and </a:t>
            </a:r>
            <a:r>
              <a:rPr lang="en-GB" sz="4200" dirty="0">
                <a:solidFill>
                  <a:srgbClr val="EB5B50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4</a:t>
            </a:r>
            <a:r>
              <a:rPr lang="en-GB" sz="4200" dirty="0">
                <a:solidFill>
                  <a:srgbClr val="EB5B50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ones.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16B74E-F70D-181D-C398-FC49F0910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52824"/>
              </p:ext>
            </p:extLst>
          </p:nvPr>
        </p:nvGraphicFramePr>
        <p:xfrm>
          <a:off x="1704950" y="2917690"/>
          <a:ext cx="360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BD8E064-1FE5-03A8-9E4D-DB18E1FAE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56703"/>
              </p:ext>
            </p:extLst>
          </p:nvPr>
        </p:nvGraphicFramePr>
        <p:xfrm>
          <a:off x="6660195" y="2917689"/>
          <a:ext cx="360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44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787AC2-8BDC-AB1E-00F4-5B30C5C6A749}"/>
              </a:ext>
            </a:extLst>
          </p:cNvPr>
          <p:cNvCxnSpPr>
            <a:cxnSpLocks/>
          </p:cNvCxnSpPr>
          <p:nvPr/>
        </p:nvCxnSpPr>
        <p:spPr>
          <a:xfrm flipH="1">
            <a:off x="4577234" y="2265835"/>
            <a:ext cx="1042377" cy="3719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FED798-8639-510E-7E28-11EA85BB8E34}"/>
              </a:ext>
            </a:extLst>
          </p:cNvPr>
          <p:cNvCxnSpPr>
            <a:cxnSpLocks/>
          </p:cNvCxnSpPr>
          <p:nvPr/>
        </p:nvCxnSpPr>
        <p:spPr>
          <a:xfrm>
            <a:off x="6341336" y="2265835"/>
            <a:ext cx="1029717" cy="3508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A7D7A1-1899-C4D2-3923-B518D33A9F3B}"/>
              </a:ext>
            </a:extLst>
          </p:cNvPr>
          <p:cNvSpPr txBox="1"/>
          <p:nvPr/>
        </p:nvSpPr>
        <p:spPr>
          <a:xfrm>
            <a:off x="5707746" y="1566576"/>
            <a:ext cx="697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latin typeface="Eyfs Frenchandnumber" panose="02000503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974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63421-F635-212D-2EDB-B93FA3CE26BA}"/>
              </a:ext>
            </a:extLst>
          </p:cNvPr>
          <p:cNvSpPr txBox="1"/>
          <p:nvPr/>
        </p:nvSpPr>
        <p:spPr>
          <a:xfrm>
            <a:off x="325998" y="2065380"/>
            <a:ext cx="21691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 ten and </a:t>
            </a:r>
          </a:p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6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 ones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5A4A9-5A5F-D538-5F9C-AF4136C2E478}"/>
              </a:ext>
            </a:extLst>
          </p:cNvPr>
          <p:cNvSpPr txBox="1"/>
          <p:nvPr/>
        </p:nvSpPr>
        <p:spPr>
          <a:xfrm>
            <a:off x="3495936" y="2065380"/>
            <a:ext cx="2034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 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ten and</a:t>
            </a:r>
          </a:p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2 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C8D14-58CA-FFA2-ED30-AB3E85B57B8A}"/>
              </a:ext>
            </a:extLst>
          </p:cNvPr>
          <p:cNvSpPr txBox="1"/>
          <p:nvPr/>
        </p:nvSpPr>
        <p:spPr>
          <a:xfrm>
            <a:off x="6531221" y="2065380"/>
            <a:ext cx="2034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 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ten and</a:t>
            </a:r>
          </a:p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9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 ones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214622-26B2-13EC-A6B1-C54EAF0BA36B}"/>
              </a:ext>
            </a:extLst>
          </p:cNvPr>
          <p:cNvSpPr txBox="1"/>
          <p:nvPr/>
        </p:nvSpPr>
        <p:spPr>
          <a:xfrm>
            <a:off x="9566507" y="2065380"/>
            <a:ext cx="21691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 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ten and </a:t>
            </a:r>
          </a:p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5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 ones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D37A9-0125-4B3E-E1A4-7FBEDA883F80}"/>
              </a:ext>
            </a:extLst>
          </p:cNvPr>
          <p:cNvSpPr txBox="1"/>
          <p:nvPr/>
        </p:nvSpPr>
        <p:spPr>
          <a:xfrm>
            <a:off x="325998" y="4915558"/>
            <a:ext cx="15969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fifteen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E7E8F-6AD9-FB99-F35B-504D6A24D2BD}"/>
              </a:ext>
            </a:extLst>
          </p:cNvPr>
          <p:cNvSpPr txBox="1"/>
          <p:nvPr/>
        </p:nvSpPr>
        <p:spPr>
          <a:xfrm>
            <a:off x="3534943" y="4915558"/>
            <a:ext cx="15905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sixteen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1A906-785D-6F31-4D04-FDC1C8352DD8}"/>
              </a:ext>
            </a:extLst>
          </p:cNvPr>
          <p:cNvSpPr txBox="1"/>
          <p:nvPr/>
        </p:nvSpPr>
        <p:spPr>
          <a:xfrm>
            <a:off x="6737476" y="4915558"/>
            <a:ext cx="1495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twelve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C5C19D-38E4-B6AA-743B-D59A8EC12CC6}"/>
              </a:ext>
            </a:extLst>
          </p:cNvPr>
          <p:cNvSpPr txBox="1"/>
          <p:nvPr/>
        </p:nvSpPr>
        <p:spPr>
          <a:xfrm>
            <a:off x="9845430" y="4915558"/>
            <a:ext cx="1890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nineteen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496F7-E070-332E-BA9F-3C4D123DDF61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Match the statements to the numbers.</a:t>
            </a:r>
          </a:p>
        </p:txBody>
      </p:sp>
    </p:spTree>
    <p:extLst>
      <p:ext uri="{BB962C8B-B14F-4D97-AF65-F5344CB8AC3E}">
        <p14:creationId xmlns:p14="http://schemas.microsoft.com/office/powerpoint/2010/main" val="173280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83008-97B2-3A3B-85F2-ADD72D5D4785}"/>
              </a:ext>
            </a:extLst>
          </p:cNvPr>
          <p:cNvSpPr txBox="1"/>
          <p:nvPr/>
        </p:nvSpPr>
        <p:spPr>
          <a:xfrm>
            <a:off x="131884" y="933177"/>
            <a:ext cx="9144000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Key Information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8C315-857E-D5ED-8E5C-8734DE480680}"/>
              </a:ext>
            </a:extLst>
          </p:cNvPr>
          <p:cNvSpPr txBox="1"/>
          <p:nvPr/>
        </p:nvSpPr>
        <p:spPr>
          <a:xfrm>
            <a:off x="131884" y="1802332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digit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is any of the numerals from 0 to 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numeral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is a symbol that represents a number.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representation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is a picture that shows a number or calculation. For example, this could be a bar model or a place value chart with counters.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63421-F635-212D-2EDB-B93FA3CE26BA}"/>
              </a:ext>
            </a:extLst>
          </p:cNvPr>
          <p:cNvSpPr txBox="1"/>
          <p:nvPr/>
        </p:nvSpPr>
        <p:spPr>
          <a:xfrm>
            <a:off x="325998" y="2065380"/>
            <a:ext cx="21691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 ten and </a:t>
            </a:r>
          </a:p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6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 ones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5A4A9-5A5F-D538-5F9C-AF4136C2E478}"/>
              </a:ext>
            </a:extLst>
          </p:cNvPr>
          <p:cNvSpPr txBox="1"/>
          <p:nvPr/>
        </p:nvSpPr>
        <p:spPr>
          <a:xfrm>
            <a:off x="3495936" y="2065380"/>
            <a:ext cx="2034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 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ten and</a:t>
            </a:r>
          </a:p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2 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C8D14-58CA-FFA2-ED30-AB3E85B57B8A}"/>
              </a:ext>
            </a:extLst>
          </p:cNvPr>
          <p:cNvSpPr txBox="1"/>
          <p:nvPr/>
        </p:nvSpPr>
        <p:spPr>
          <a:xfrm>
            <a:off x="6531221" y="2065380"/>
            <a:ext cx="2034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 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ten and</a:t>
            </a:r>
          </a:p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9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 ones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214622-26B2-13EC-A6B1-C54EAF0BA36B}"/>
              </a:ext>
            </a:extLst>
          </p:cNvPr>
          <p:cNvSpPr txBox="1"/>
          <p:nvPr/>
        </p:nvSpPr>
        <p:spPr>
          <a:xfrm>
            <a:off x="9566507" y="2065380"/>
            <a:ext cx="21691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1 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ten and </a:t>
            </a:r>
          </a:p>
          <a:p>
            <a:r>
              <a:rPr lang="en-GB" sz="4200" dirty="0">
                <a:latin typeface="Eyfs Frenchandnumber" panose="02000503000000000000" pitchFamily="2" charset="0"/>
                <a:cs typeface="Poppins" panose="00000500000000000000" pitchFamily="2" charset="0"/>
              </a:rPr>
              <a:t>5</a:t>
            </a:r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 ones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D37A9-0125-4B3E-E1A4-7FBEDA883F80}"/>
              </a:ext>
            </a:extLst>
          </p:cNvPr>
          <p:cNvSpPr txBox="1"/>
          <p:nvPr/>
        </p:nvSpPr>
        <p:spPr>
          <a:xfrm>
            <a:off x="325998" y="4915558"/>
            <a:ext cx="15969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fifteen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E7E8F-6AD9-FB99-F35B-504D6A24D2BD}"/>
              </a:ext>
            </a:extLst>
          </p:cNvPr>
          <p:cNvSpPr txBox="1"/>
          <p:nvPr/>
        </p:nvSpPr>
        <p:spPr>
          <a:xfrm>
            <a:off x="3534943" y="4915558"/>
            <a:ext cx="15905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sixteen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1A906-785D-6F31-4D04-FDC1C8352DD8}"/>
              </a:ext>
            </a:extLst>
          </p:cNvPr>
          <p:cNvSpPr txBox="1"/>
          <p:nvPr/>
        </p:nvSpPr>
        <p:spPr>
          <a:xfrm>
            <a:off x="6737476" y="4915558"/>
            <a:ext cx="1495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twelve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C5C19D-38E4-B6AA-743B-D59A8EC12CC6}"/>
              </a:ext>
            </a:extLst>
          </p:cNvPr>
          <p:cNvSpPr txBox="1"/>
          <p:nvPr/>
        </p:nvSpPr>
        <p:spPr>
          <a:xfrm>
            <a:off x="9845430" y="4915558"/>
            <a:ext cx="1890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  <a:cs typeface="Poppins" panose="00000500000000000000" pitchFamily="2" charset="0"/>
              </a:rPr>
              <a:t>nineteen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496F7-E070-332E-BA9F-3C4D123DDF61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1067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Match the statements to the numbers.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34B316-BF88-5586-BFC9-46EBF7B4905B}"/>
              </a:ext>
            </a:extLst>
          </p:cNvPr>
          <p:cNvCxnSpPr>
            <a:cxnSpLocks/>
            <a:stCxn id="13" idx="2"/>
            <a:endCxn id="25" idx="0"/>
          </p:cNvCxnSpPr>
          <p:nvPr/>
        </p:nvCxnSpPr>
        <p:spPr>
          <a:xfrm>
            <a:off x="1410590" y="3450375"/>
            <a:ext cx="2919603" cy="1465183"/>
          </a:xfrm>
          <a:prstGeom prst="line">
            <a:avLst/>
          </a:prstGeom>
          <a:ln w="12700">
            <a:solidFill>
              <a:srgbClr val="EB5B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B1BC27-27AE-C36E-7909-F462594E131A}"/>
              </a:ext>
            </a:extLst>
          </p:cNvPr>
          <p:cNvCxnSpPr>
            <a:cxnSpLocks/>
            <a:stCxn id="17" idx="2"/>
            <a:endCxn id="29" idx="0"/>
          </p:cNvCxnSpPr>
          <p:nvPr/>
        </p:nvCxnSpPr>
        <p:spPr>
          <a:xfrm>
            <a:off x="4513202" y="3450375"/>
            <a:ext cx="2972235" cy="1465183"/>
          </a:xfrm>
          <a:prstGeom prst="line">
            <a:avLst/>
          </a:prstGeom>
          <a:ln w="12700">
            <a:solidFill>
              <a:srgbClr val="EB5B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CB82C3-B1BD-0355-E9F1-44577A9FF22F}"/>
              </a:ext>
            </a:extLst>
          </p:cNvPr>
          <p:cNvCxnSpPr>
            <a:cxnSpLocks/>
            <a:stCxn id="24" idx="0"/>
            <a:endCxn id="19" idx="2"/>
          </p:cNvCxnSpPr>
          <p:nvPr/>
        </p:nvCxnSpPr>
        <p:spPr>
          <a:xfrm flipV="1">
            <a:off x="1124454" y="3450375"/>
            <a:ext cx="9526645" cy="1465183"/>
          </a:xfrm>
          <a:prstGeom prst="line">
            <a:avLst/>
          </a:prstGeom>
          <a:ln w="12700">
            <a:solidFill>
              <a:srgbClr val="EB5B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C06B9E-A331-5162-3143-6A073B46E405}"/>
              </a:ext>
            </a:extLst>
          </p:cNvPr>
          <p:cNvCxnSpPr>
            <a:cxnSpLocks/>
            <a:stCxn id="18" idx="2"/>
            <a:endCxn id="39" idx="0"/>
          </p:cNvCxnSpPr>
          <p:nvPr/>
        </p:nvCxnSpPr>
        <p:spPr>
          <a:xfrm>
            <a:off x="7548487" y="3450375"/>
            <a:ext cx="3242074" cy="1465183"/>
          </a:xfrm>
          <a:prstGeom prst="line">
            <a:avLst/>
          </a:prstGeom>
          <a:ln w="12700">
            <a:solidFill>
              <a:srgbClr val="EB5B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6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C3994B7-B0D0-CD2D-5C6A-D1737B46AE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884" y="2085359"/>
            <a:ext cx="11561379" cy="241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Now that we understand numbers to 20, let’s apply our learning to some problem solving and reasoning questions.</a:t>
            </a:r>
            <a:b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83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773826-D426-CF84-FA25-C6EDD32D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D697055-263B-B2F1-B0BE-68FB71B26C3D}"/>
              </a:ext>
            </a:extLst>
          </p:cNvPr>
          <p:cNvSpPr/>
          <p:nvPr/>
        </p:nvSpPr>
        <p:spPr>
          <a:xfrm>
            <a:off x="4935070" y="2027634"/>
            <a:ext cx="4933423" cy="1898425"/>
          </a:xfrm>
          <a:prstGeom prst="wedgeRoundRectCallout">
            <a:avLst>
              <a:gd name="adj1" fmla="val 61127"/>
              <a:gd name="adj2" fmla="val 209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I have represented the</a:t>
            </a:r>
          </a:p>
          <a:p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number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14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because I have</a:t>
            </a:r>
          </a:p>
          <a:p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used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ten and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4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ones.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18F561-50AB-6B1C-D1B8-3B7CCAC4692F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4849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 has represented a number. He says,</a:t>
            </a: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he correct? Explain why?</a:t>
            </a:r>
            <a:b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A34EB9E-6751-B6E1-294C-81EF0DC44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45931"/>
              </p:ext>
            </p:extLst>
          </p:nvPr>
        </p:nvGraphicFramePr>
        <p:xfrm>
          <a:off x="1176655" y="1753015"/>
          <a:ext cx="27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B10DBFB-08B2-6E2C-FCB1-BBC750DE6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11701"/>
              </p:ext>
            </p:extLst>
          </p:nvPr>
        </p:nvGraphicFramePr>
        <p:xfrm>
          <a:off x="1176655" y="3397386"/>
          <a:ext cx="27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79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A3C359-7E9F-D3E6-7096-34FEF4AF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D697055-263B-B2F1-B0BE-68FB71B26C3D}"/>
              </a:ext>
            </a:extLst>
          </p:cNvPr>
          <p:cNvSpPr/>
          <p:nvPr/>
        </p:nvSpPr>
        <p:spPr>
          <a:xfrm>
            <a:off x="4935070" y="2027634"/>
            <a:ext cx="4933423" cy="1898425"/>
          </a:xfrm>
          <a:prstGeom prst="wedgeRoundRectCallout">
            <a:avLst>
              <a:gd name="adj1" fmla="val 61127"/>
              <a:gd name="adj2" fmla="val 209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I have represented the</a:t>
            </a:r>
          </a:p>
          <a:p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number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14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because I have</a:t>
            </a:r>
          </a:p>
          <a:p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used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ten and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4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ones.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18F561-50AB-6B1C-D1B8-3B7CCAC4692F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5655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 has represented a number. He says,</a:t>
            </a: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he correct? Explain why?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F767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 is incorrect because the first ten frame only contains 9. He needs to fill the first ten frame before starting a new one.</a:t>
            </a:r>
            <a:b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A34EB9E-6751-B6E1-294C-81EF0DC44693}"/>
              </a:ext>
            </a:extLst>
          </p:cNvPr>
          <p:cNvGraphicFramePr>
            <a:graphicFrameLocks noGrp="1"/>
          </p:cNvGraphicFramePr>
          <p:nvPr/>
        </p:nvGraphicFramePr>
        <p:xfrm>
          <a:off x="1176655" y="1753015"/>
          <a:ext cx="27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B10DBFB-08B2-6E2C-FCB1-BBC750DE696C}"/>
              </a:ext>
            </a:extLst>
          </p:cNvPr>
          <p:cNvGraphicFramePr>
            <a:graphicFrameLocks noGrp="1"/>
          </p:cNvGraphicFramePr>
          <p:nvPr/>
        </p:nvGraphicFramePr>
        <p:xfrm>
          <a:off x="1176655" y="3397386"/>
          <a:ext cx="27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5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E998A-DA1D-6380-8BD8-3F5BF20EE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2DB9DE-BE6C-EA66-F5BB-FE6AE8683661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4902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Lokesh has received his new team football shirt. He says,</a:t>
            </a: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What number could he have been given?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Write two possible answers in numbers and words.</a:t>
            </a: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9859281-429D-7AE3-2B47-B7FA21F229D5}"/>
              </a:ext>
            </a:extLst>
          </p:cNvPr>
          <p:cNvSpPr/>
          <p:nvPr/>
        </p:nvSpPr>
        <p:spPr>
          <a:xfrm>
            <a:off x="4531660" y="1597330"/>
            <a:ext cx="5336834" cy="2369554"/>
          </a:xfrm>
          <a:prstGeom prst="wedgeRoundRectCallout">
            <a:avLst>
              <a:gd name="adj1" fmla="val 61127"/>
              <a:gd name="adj2" fmla="val 209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My shirt number comes after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14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but before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18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. I can make it using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ten and more than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5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ones.</a:t>
            </a:r>
          </a:p>
        </p:txBody>
      </p:sp>
    </p:spTree>
    <p:extLst>
      <p:ext uri="{BB962C8B-B14F-4D97-AF65-F5344CB8AC3E}">
        <p14:creationId xmlns:p14="http://schemas.microsoft.com/office/powerpoint/2010/main" val="330213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AF2FE6-1820-DA65-B05D-E99534EC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2DB9DE-BE6C-EA66-F5BB-FE6AE8683661}"/>
              </a:ext>
            </a:extLst>
          </p:cNvPr>
          <p:cNvSpPr txBox="1">
            <a:spLocks/>
          </p:cNvSpPr>
          <p:nvPr/>
        </p:nvSpPr>
        <p:spPr>
          <a:xfrm>
            <a:off x="131884" y="933176"/>
            <a:ext cx="11869616" cy="5750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Lokesh has received his new team football shirt. He says,</a:t>
            </a: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What number could he have been given?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Write two possible answers in numbers and words.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Lokesh could have been given either the number 16 (sixteen) or 17 (seventeen). Both numbers come after 14 but before 18 and are made using 1 ten and more than 5 ones.</a:t>
            </a: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33D1D29-3865-AC93-4326-5F1FBEE6ED93}"/>
              </a:ext>
            </a:extLst>
          </p:cNvPr>
          <p:cNvSpPr/>
          <p:nvPr/>
        </p:nvSpPr>
        <p:spPr>
          <a:xfrm>
            <a:off x="4531660" y="1597330"/>
            <a:ext cx="5336834" cy="2369554"/>
          </a:xfrm>
          <a:prstGeom prst="wedgeRoundRectCallout">
            <a:avLst>
              <a:gd name="adj1" fmla="val 61127"/>
              <a:gd name="adj2" fmla="val 209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My shirt number comes after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14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but before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18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. I can make it using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1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ten and more than </a:t>
            </a:r>
            <a:r>
              <a:rPr lang="en-GB" sz="3600" dirty="0">
                <a:solidFill>
                  <a:schemeClr val="tx1"/>
                </a:solidFill>
                <a:latin typeface="Eyfs Frenchandnumber" panose="02000503000000000000" pitchFamily="2" charset="0"/>
                <a:cs typeface="Poppins" panose="00000500000000000000" pitchFamily="2" charset="0"/>
              </a:rPr>
              <a:t>5</a:t>
            </a:r>
            <a:r>
              <a:rPr lang="en-GB" sz="3600" dirty="0">
                <a:solidFill>
                  <a:schemeClr val="tx1"/>
                </a:solidFill>
                <a:latin typeface="Eyfsnew" panose="02000503000000000000" pitchFamily="2" charset="0"/>
                <a:cs typeface="Poppins" panose="00000500000000000000" pitchFamily="2" charset="0"/>
              </a:rPr>
              <a:t> ones.</a:t>
            </a:r>
          </a:p>
        </p:txBody>
      </p:sp>
    </p:spTree>
    <p:extLst>
      <p:ext uri="{BB962C8B-B14F-4D97-AF65-F5344CB8AC3E}">
        <p14:creationId xmlns:p14="http://schemas.microsoft.com/office/powerpoint/2010/main" val="294699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451EC-A8DB-9602-3379-B4F7202965D8}"/>
              </a:ext>
            </a:extLst>
          </p:cNvPr>
          <p:cNvSpPr txBox="1"/>
          <p:nvPr/>
        </p:nvSpPr>
        <p:spPr>
          <a:xfrm>
            <a:off x="131884" y="2074474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Let’s start with a question about numbers to 10, which is linked to the new learning later in this lesson.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1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0BFC7B-C031-9D6B-E11E-F5888A416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1D1DCB-500C-1F11-6B42-A2C538B7DB62}"/>
              </a:ext>
            </a:extLst>
          </p:cNvPr>
          <p:cNvCxnSpPr>
            <a:cxnSpLocks/>
          </p:cNvCxnSpPr>
          <p:nvPr/>
        </p:nvCxnSpPr>
        <p:spPr>
          <a:xfrm flipV="1">
            <a:off x="1155372" y="2711024"/>
            <a:ext cx="2758704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8DA025B-1E1C-DEE5-214F-714544173D32}"/>
              </a:ext>
            </a:extLst>
          </p:cNvPr>
          <p:cNvSpPr/>
          <p:nvPr/>
        </p:nvSpPr>
        <p:spPr>
          <a:xfrm>
            <a:off x="1211662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C11500-66F1-E4C1-43C7-4424E7BD5B3B}"/>
              </a:ext>
            </a:extLst>
          </p:cNvPr>
          <p:cNvSpPr/>
          <p:nvPr/>
        </p:nvSpPr>
        <p:spPr>
          <a:xfrm>
            <a:off x="1349562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E6DE5C-247E-C13C-F6FA-80FFBB437021}"/>
              </a:ext>
            </a:extLst>
          </p:cNvPr>
          <p:cNvSpPr/>
          <p:nvPr/>
        </p:nvSpPr>
        <p:spPr>
          <a:xfrm>
            <a:off x="1487458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5C473E-11A7-A95F-5664-ECBDACE49EF5}"/>
              </a:ext>
            </a:extLst>
          </p:cNvPr>
          <p:cNvSpPr/>
          <p:nvPr/>
        </p:nvSpPr>
        <p:spPr>
          <a:xfrm>
            <a:off x="1625354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9A7867-1D73-E572-F939-4F4028647996}"/>
              </a:ext>
            </a:extLst>
          </p:cNvPr>
          <p:cNvSpPr/>
          <p:nvPr/>
        </p:nvSpPr>
        <p:spPr>
          <a:xfrm>
            <a:off x="1763250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FDF209-24C1-8CCC-7C73-86029235D095}"/>
              </a:ext>
            </a:extLst>
          </p:cNvPr>
          <p:cNvSpPr/>
          <p:nvPr/>
        </p:nvSpPr>
        <p:spPr>
          <a:xfrm>
            <a:off x="1901146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47BBEA-41D6-6AA4-46A2-8D34F0CBB1EC}"/>
              </a:ext>
            </a:extLst>
          </p:cNvPr>
          <p:cNvSpPr/>
          <p:nvPr/>
        </p:nvSpPr>
        <p:spPr>
          <a:xfrm>
            <a:off x="2039042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D253A27-D9CE-66A3-AE69-46C7EC13B85A}"/>
              </a:ext>
            </a:extLst>
          </p:cNvPr>
          <p:cNvSpPr/>
          <p:nvPr/>
        </p:nvSpPr>
        <p:spPr>
          <a:xfrm>
            <a:off x="3761553" y="2711024"/>
            <a:ext cx="305047" cy="331982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0F3D7F1-A110-D2AE-EBEF-19042BD29E84}"/>
              </a:ext>
            </a:extLst>
          </p:cNvPr>
          <p:cNvSpPr/>
          <p:nvPr/>
        </p:nvSpPr>
        <p:spPr>
          <a:xfrm flipH="1">
            <a:off x="1044464" y="3042395"/>
            <a:ext cx="305047" cy="331982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3D239B-9EB8-8981-16C1-3C4557369CE5}"/>
              </a:ext>
            </a:extLst>
          </p:cNvPr>
          <p:cNvCxnSpPr>
            <a:cxnSpLocks/>
          </p:cNvCxnSpPr>
          <p:nvPr/>
        </p:nvCxnSpPr>
        <p:spPr>
          <a:xfrm flipV="1">
            <a:off x="1190327" y="3373992"/>
            <a:ext cx="2758704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708DA6-6185-6164-BF32-CAA41BA8AB18}"/>
              </a:ext>
            </a:extLst>
          </p:cNvPr>
          <p:cNvCxnSpPr>
            <a:cxnSpLocks/>
          </p:cNvCxnSpPr>
          <p:nvPr/>
        </p:nvCxnSpPr>
        <p:spPr>
          <a:xfrm flipV="1">
            <a:off x="1184935" y="3041878"/>
            <a:ext cx="2758704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FD5691-8933-5A80-3534-9358D28A771E}"/>
              </a:ext>
            </a:extLst>
          </p:cNvPr>
          <p:cNvCxnSpPr>
            <a:cxnSpLocks/>
          </p:cNvCxnSpPr>
          <p:nvPr/>
        </p:nvCxnSpPr>
        <p:spPr>
          <a:xfrm>
            <a:off x="7991475" y="4619625"/>
            <a:ext cx="0" cy="8667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FA562D-57EC-385E-362E-E854C8ACCDA0}"/>
              </a:ext>
            </a:extLst>
          </p:cNvPr>
          <p:cNvCxnSpPr>
            <a:cxnSpLocks/>
          </p:cNvCxnSpPr>
          <p:nvPr/>
        </p:nvCxnSpPr>
        <p:spPr>
          <a:xfrm>
            <a:off x="8143112" y="4619625"/>
            <a:ext cx="0" cy="8667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97FCCFB-03E5-5EBE-C2A0-29C8BEB3F050}"/>
              </a:ext>
            </a:extLst>
          </p:cNvPr>
          <p:cNvCxnSpPr>
            <a:cxnSpLocks/>
          </p:cNvCxnSpPr>
          <p:nvPr/>
        </p:nvCxnSpPr>
        <p:spPr>
          <a:xfrm>
            <a:off x="8294749" y="4619625"/>
            <a:ext cx="0" cy="8667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AD8715-E352-5490-730C-FF708802D9CD}"/>
              </a:ext>
            </a:extLst>
          </p:cNvPr>
          <p:cNvCxnSpPr>
            <a:cxnSpLocks/>
          </p:cNvCxnSpPr>
          <p:nvPr/>
        </p:nvCxnSpPr>
        <p:spPr>
          <a:xfrm>
            <a:off x="8446386" y="4619625"/>
            <a:ext cx="0" cy="8667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3E1D1BF-0D49-1259-F91C-F405888C4E31}"/>
              </a:ext>
            </a:extLst>
          </p:cNvPr>
          <p:cNvCxnSpPr>
            <a:cxnSpLocks/>
          </p:cNvCxnSpPr>
          <p:nvPr/>
        </p:nvCxnSpPr>
        <p:spPr>
          <a:xfrm>
            <a:off x="7790687" y="5053012"/>
            <a:ext cx="86448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06EE8C-8A5D-2829-60CE-CA82255C5E4A}"/>
              </a:ext>
            </a:extLst>
          </p:cNvPr>
          <p:cNvSpPr txBox="1"/>
          <p:nvPr/>
        </p:nvSpPr>
        <p:spPr>
          <a:xfrm>
            <a:off x="131884" y="933177"/>
            <a:ext cx="9144000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Which of the images represents the number 8?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91E73B-ED2F-6595-17ED-FB5AA23F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0B4385-5081-4BCC-9909-D36F2C35C0DE}"/>
              </a:ext>
            </a:extLst>
          </p:cNvPr>
          <p:cNvSpPr/>
          <p:nvPr/>
        </p:nvSpPr>
        <p:spPr>
          <a:xfrm>
            <a:off x="5144126" y="2137406"/>
            <a:ext cx="3181138" cy="1807910"/>
          </a:xfrm>
          <a:prstGeom prst="ellipse">
            <a:avLst/>
          </a:prstGeom>
          <a:noFill/>
          <a:ln w="19050">
            <a:solidFill>
              <a:srgbClr val="EB5B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DDA541E-5CAA-94CB-F811-63300009FDD4}"/>
              </a:ext>
            </a:extLst>
          </p:cNvPr>
          <p:cNvCxnSpPr>
            <a:cxnSpLocks/>
          </p:cNvCxnSpPr>
          <p:nvPr/>
        </p:nvCxnSpPr>
        <p:spPr>
          <a:xfrm flipV="1">
            <a:off x="1155372" y="2711024"/>
            <a:ext cx="2758704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D4A99DC-0DA8-B481-F9F2-1B29D9BB4949}"/>
              </a:ext>
            </a:extLst>
          </p:cNvPr>
          <p:cNvSpPr/>
          <p:nvPr/>
        </p:nvSpPr>
        <p:spPr>
          <a:xfrm>
            <a:off x="1211662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C86C4C3-81B6-5DA1-5989-2999F492ABC3}"/>
              </a:ext>
            </a:extLst>
          </p:cNvPr>
          <p:cNvSpPr/>
          <p:nvPr/>
        </p:nvSpPr>
        <p:spPr>
          <a:xfrm>
            <a:off x="1349562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9EA1589-8B08-18F6-9C4A-3D09D1B05EE0}"/>
              </a:ext>
            </a:extLst>
          </p:cNvPr>
          <p:cNvSpPr/>
          <p:nvPr/>
        </p:nvSpPr>
        <p:spPr>
          <a:xfrm>
            <a:off x="1487458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399EDC4-9D8D-A412-7259-20186E69463A}"/>
              </a:ext>
            </a:extLst>
          </p:cNvPr>
          <p:cNvSpPr/>
          <p:nvPr/>
        </p:nvSpPr>
        <p:spPr>
          <a:xfrm>
            <a:off x="1625354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D2B23E1-CB1D-FA2E-669A-7952098C1D34}"/>
              </a:ext>
            </a:extLst>
          </p:cNvPr>
          <p:cNvSpPr/>
          <p:nvPr/>
        </p:nvSpPr>
        <p:spPr>
          <a:xfrm>
            <a:off x="1763250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0A9F73E-11C1-0D89-1CDF-E448AEAB939F}"/>
              </a:ext>
            </a:extLst>
          </p:cNvPr>
          <p:cNvSpPr/>
          <p:nvPr/>
        </p:nvSpPr>
        <p:spPr>
          <a:xfrm>
            <a:off x="1901146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33C1D2F-DADB-627D-F612-0277F0F2B822}"/>
              </a:ext>
            </a:extLst>
          </p:cNvPr>
          <p:cNvSpPr/>
          <p:nvPr/>
        </p:nvSpPr>
        <p:spPr>
          <a:xfrm>
            <a:off x="2039042" y="2644926"/>
            <a:ext cx="128991" cy="1369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FD8E3BFB-601B-775B-682A-D2646B0F3E8D}"/>
              </a:ext>
            </a:extLst>
          </p:cNvPr>
          <p:cNvSpPr/>
          <p:nvPr/>
        </p:nvSpPr>
        <p:spPr>
          <a:xfrm>
            <a:off x="3761553" y="2711024"/>
            <a:ext cx="305047" cy="331982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9EF075BD-316F-5BBB-AEDD-422BFA90B3B0}"/>
              </a:ext>
            </a:extLst>
          </p:cNvPr>
          <p:cNvSpPr/>
          <p:nvPr/>
        </p:nvSpPr>
        <p:spPr>
          <a:xfrm flipH="1">
            <a:off x="1044464" y="3042395"/>
            <a:ext cx="305047" cy="331982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4DEAFE2-C787-BF3D-EDE0-6301AA33B933}"/>
              </a:ext>
            </a:extLst>
          </p:cNvPr>
          <p:cNvCxnSpPr>
            <a:cxnSpLocks/>
          </p:cNvCxnSpPr>
          <p:nvPr/>
        </p:nvCxnSpPr>
        <p:spPr>
          <a:xfrm flipV="1">
            <a:off x="1190327" y="3373992"/>
            <a:ext cx="2758704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6AFCF9C-E058-CD79-F141-BE4762CBB944}"/>
              </a:ext>
            </a:extLst>
          </p:cNvPr>
          <p:cNvCxnSpPr>
            <a:cxnSpLocks/>
          </p:cNvCxnSpPr>
          <p:nvPr/>
        </p:nvCxnSpPr>
        <p:spPr>
          <a:xfrm flipV="1">
            <a:off x="1184935" y="3041878"/>
            <a:ext cx="2758704" cy="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BD78B6-C189-FA73-01B6-9660124411CB}"/>
              </a:ext>
            </a:extLst>
          </p:cNvPr>
          <p:cNvCxnSpPr>
            <a:cxnSpLocks/>
          </p:cNvCxnSpPr>
          <p:nvPr/>
        </p:nvCxnSpPr>
        <p:spPr>
          <a:xfrm>
            <a:off x="7991475" y="4619625"/>
            <a:ext cx="0" cy="8667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800D111-9AB3-3BD3-C769-C0FB1E02A098}"/>
              </a:ext>
            </a:extLst>
          </p:cNvPr>
          <p:cNvCxnSpPr>
            <a:cxnSpLocks/>
          </p:cNvCxnSpPr>
          <p:nvPr/>
        </p:nvCxnSpPr>
        <p:spPr>
          <a:xfrm>
            <a:off x="8143112" y="4619625"/>
            <a:ext cx="0" cy="8667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5965C38-7471-2007-0E71-2869DC913731}"/>
              </a:ext>
            </a:extLst>
          </p:cNvPr>
          <p:cNvCxnSpPr>
            <a:cxnSpLocks/>
          </p:cNvCxnSpPr>
          <p:nvPr/>
        </p:nvCxnSpPr>
        <p:spPr>
          <a:xfrm>
            <a:off x="8294749" y="4619625"/>
            <a:ext cx="0" cy="8667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4393C7B-1605-44EE-1E55-89794DD9A11A}"/>
              </a:ext>
            </a:extLst>
          </p:cNvPr>
          <p:cNvCxnSpPr>
            <a:cxnSpLocks/>
          </p:cNvCxnSpPr>
          <p:nvPr/>
        </p:nvCxnSpPr>
        <p:spPr>
          <a:xfrm>
            <a:off x="8446386" y="4619625"/>
            <a:ext cx="0" cy="8667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E8E3C3-059D-4B2C-BC21-2717377D53C7}"/>
              </a:ext>
            </a:extLst>
          </p:cNvPr>
          <p:cNvCxnSpPr>
            <a:cxnSpLocks/>
          </p:cNvCxnSpPr>
          <p:nvPr/>
        </p:nvCxnSpPr>
        <p:spPr>
          <a:xfrm>
            <a:off x="7790687" y="5053012"/>
            <a:ext cx="86448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1FFEEA-DBF6-5764-B0D3-AE3B4EB3779F}"/>
              </a:ext>
            </a:extLst>
          </p:cNvPr>
          <p:cNvSpPr txBox="1"/>
          <p:nvPr/>
        </p:nvSpPr>
        <p:spPr>
          <a:xfrm>
            <a:off x="131884" y="933177"/>
            <a:ext cx="9144000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The image shows 8 fingers.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B5B50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0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AD4DE-C3E6-68A4-8B88-966878B60E5F}"/>
              </a:ext>
            </a:extLst>
          </p:cNvPr>
          <p:cNvSpPr txBox="1"/>
          <p:nvPr/>
        </p:nvSpPr>
        <p:spPr>
          <a:xfrm>
            <a:off x="131884" y="2085361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Now that we are ready to move on, we can learn about numbers to 20.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7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1A15D3E-EF63-9CCA-C070-01C8FDE7E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08455"/>
              </p:ext>
            </p:extLst>
          </p:nvPr>
        </p:nvGraphicFramePr>
        <p:xfrm>
          <a:off x="156000" y="3987989"/>
          <a:ext cx="11880000" cy="140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52978834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9138770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23423966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63432381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215191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98408211"/>
                    </a:ext>
                  </a:extLst>
                </a:gridCol>
              </a:tblGrid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9809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46AA34-6F04-AFD1-A552-55EC1750A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69488"/>
              </p:ext>
            </p:extLst>
          </p:nvPr>
        </p:nvGraphicFramePr>
        <p:xfrm>
          <a:off x="1146000" y="5378639"/>
          <a:ext cx="9900000" cy="9965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52978834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77328394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61801894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7071829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838545618"/>
                    </a:ext>
                  </a:extLst>
                </a:gridCol>
              </a:tblGrid>
              <a:tr h="996584">
                <a:tc>
                  <a:txBody>
                    <a:bodyPr/>
                    <a:lstStyle/>
                    <a:p>
                      <a:pPr algn="ctr" rtl="0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twelve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nineteen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 Frenchandnumber" panose="02000503000000000000" pitchFamily="2" charset="0"/>
                          <a:cs typeface="Poppins" panose="00000500000000000000" pitchFamily="2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  <a:cs typeface="Poppins" panose="00000500000000000000" pitchFamily="2" charset="0"/>
                        </a:rPr>
                        <a:t>sixteen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980951"/>
                  </a:ext>
                </a:extLst>
              </a:tr>
            </a:tbl>
          </a:graphicData>
        </a:graphic>
      </p:graphicFrame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3879D3CF-83B0-2A21-DBC0-8F8167C1C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83935"/>
              </p:ext>
            </p:extLst>
          </p:nvPr>
        </p:nvGraphicFramePr>
        <p:xfrm>
          <a:off x="336000" y="2364342"/>
          <a:ext cx="11520000" cy="6325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152978834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3027671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9138770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732839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3423966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1801894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343238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071829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60215191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838545618"/>
                    </a:ext>
                  </a:extLst>
                </a:gridCol>
              </a:tblGrid>
              <a:tr h="632588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9809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E323E5-1D21-1C37-50AA-E94A1002A71D}"/>
              </a:ext>
            </a:extLst>
          </p:cNvPr>
          <p:cNvSpPr txBox="1"/>
          <p:nvPr/>
        </p:nvSpPr>
        <p:spPr>
          <a:xfrm>
            <a:off x="131884" y="933177"/>
            <a:ext cx="9144000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Let’s start by ordering numbers to 20 on a number line.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BFFF6B55-4635-8AF7-B189-8323A9B7E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69265"/>
              </p:ext>
            </p:extLst>
          </p:nvPr>
        </p:nvGraphicFramePr>
        <p:xfrm>
          <a:off x="336000" y="2364342"/>
          <a:ext cx="11520000" cy="6325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152978834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3027671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9138770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732839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3423966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1801894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343238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071829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60215191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838545618"/>
                    </a:ext>
                  </a:extLst>
                </a:gridCol>
              </a:tblGrid>
              <a:tr h="632588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9809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672FF5-F878-9712-88AA-4D6105A1B7D9}"/>
              </a:ext>
            </a:extLst>
          </p:cNvPr>
          <p:cNvSpPr txBox="1"/>
          <p:nvPr/>
        </p:nvSpPr>
        <p:spPr>
          <a:xfrm>
            <a:off x="-590308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new" panose="02000503000000000000" pitchFamily="2" charset="0"/>
              </a:rPr>
              <a:t>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995B5-311A-6BF8-BEE6-B5A678AB64D5}"/>
              </a:ext>
            </a:extLst>
          </p:cNvPr>
          <p:cNvSpPr txBox="1"/>
          <p:nvPr/>
        </p:nvSpPr>
        <p:spPr>
          <a:xfrm>
            <a:off x="1663018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new" panose="02000503000000000000" pitchFamily="2" charset="0"/>
              </a:rPr>
              <a:t>twelve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576A1-069D-AF22-FCC3-43059BDC572E}"/>
              </a:ext>
            </a:extLst>
          </p:cNvPr>
          <p:cNvSpPr txBox="1"/>
          <p:nvPr/>
        </p:nvSpPr>
        <p:spPr>
          <a:xfrm>
            <a:off x="2820969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80161-2DBC-7C25-4C16-E4520534973F}"/>
              </a:ext>
            </a:extLst>
          </p:cNvPr>
          <p:cNvSpPr txBox="1"/>
          <p:nvPr/>
        </p:nvSpPr>
        <p:spPr>
          <a:xfrm>
            <a:off x="6261063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new" panose="02000503000000000000" pitchFamily="2" charset="0"/>
              </a:rPr>
              <a:t>sixteen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7C0B8A-855A-C1B8-8551-7E85F242EF99}"/>
              </a:ext>
            </a:extLst>
          </p:cNvPr>
          <p:cNvSpPr txBox="1"/>
          <p:nvPr/>
        </p:nvSpPr>
        <p:spPr>
          <a:xfrm>
            <a:off x="10871882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7DD1D-934B-0141-3E83-1953DB025E01}"/>
              </a:ext>
            </a:extLst>
          </p:cNvPr>
          <p:cNvSpPr txBox="1"/>
          <p:nvPr/>
        </p:nvSpPr>
        <p:spPr>
          <a:xfrm>
            <a:off x="3954444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6E27C8-93BF-1594-E9E9-D06F5D5F074C}"/>
              </a:ext>
            </a:extLst>
          </p:cNvPr>
          <p:cNvSpPr txBox="1"/>
          <p:nvPr/>
        </p:nvSpPr>
        <p:spPr>
          <a:xfrm>
            <a:off x="5102263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901AE-4916-E50C-62CD-176474BC272D}"/>
              </a:ext>
            </a:extLst>
          </p:cNvPr>
          <p:cNvSpPr txBox="1"/>
          <p:nvPr/>
        </p:nvSpPr>
        <p:spPr>
          <a:xfrm>
            <a:off x="7413588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78349-4215-3FE6-5D81-44DF0E91E634}"/>
              </a:ext>
            </a:extLst>
          </p:cNvPr>
          <p:cNvSpPr txBox="1"/>
          <p:nvPr/>
        </p:nvSpPr>
        <p:spPr>
          <a:xfrm>
            <a:off x="8599506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183B27-A712-D206-7479-0ECB6C9C51F5}"/>
              </a:ext>
            </a:extLst>
          </p:cNvPr>
          <p:cNvSpPr txBox="1"/>
          <p:nvPr/>
        </p:nvSpPr>
        <p:spPr>
          <a:xfrm>
            <a:off x="9738407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new" panose="02000503000000000000" pitchFamily="2" charset="0"/>
              </a:rPr>
              <a:t>nineteen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F6804A-CEBC-5739-7406-02F75E553985}"/>
              </a:ext>
            </a:extLst>
          </p:cNvPr>
          <p:cNvSpPr txBox="1"/>
          <p:nvPr/>
        </p:nvSpPr>
        <p:spPr>
          <a:xfrm>
            <a:off x="491443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E41966-1382-7C63-F1C1-6832ECE2A279}"/>
              </a:ext>
            </a:extLst>
          </p:cNvPr>
          <p:cNvSpPr txBox="1"/>
          <p:nvPr/>
        </p:nvSpPr>
        <p:spPr>
          <a:xfrm>
            <a:off x="131884" y="933177"/>
            <a:ext cx="9144000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What do you notice about the number line?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1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20</a:t>
            </a:r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BFFF6B55-4635-8AF7-B189-8323A9B7E308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2364342"/>
          <a:ext cx="11520000" cy="6325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152978834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3027671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9138770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732839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3423966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1801894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343238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071829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60215191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838545618"/>
                    </a:ext>
                  </a:extLst>
                </a:gridCol>
              </a:tblGrid>
              <a:tr h="632588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9809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672FF5-F878-9712-88AA-4D6105A1B7D9}"/>
              </a:ext>
            </a:extLst>
          </p:cNvPr>
          <p:cNvSpPr txBox="1"/>
          <p:nvPr/>
        </p:nvSpPr>
        <p:spPr>
          <a:xfrm>
            <a:off x="-590308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new" panose="02000503000000000000" pitchFamily="2" charset="0"/>
              </a:rPr>
              <a:t>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995B5-311A-6BF8-BEE6-B5A678AB64D5}"/>
              </a:ext>
            </a:extLst>
          </p:cNvPr>
          <p:cNvSpPr txBox="1"/>
          <p:nvPr/>
        </p:nvSpPr>
        <p:spPr>
          <a:xfrm>
            <a:off x="1663018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new" panose="02000503000000000000" pitchFamily="2" charset="0"/>
              </a:rPr>
              <a:t>twelve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576A1-069D-AF22-FCC3-43059BDC572E}"/>
              </a:ext>
            </a:extLst>
          </p:cNvPr>
          <p:cNvSpPr txBox="1"/>
          <p:nvPr/>
        </p:nvSpPr>
        <p:spPr>
          <a:xfrm>
            <a:off x="2820969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80161-2DBC-7C25-4C16-E4520534973F}"/>
              </a:ext>
            </a:extLst>
          </p:cNvPr>
          <p:cNvSpPr txBox="1"/>
          <p:nvPr/>
        </p:nvSpPr>
        <p:spPr>
          <a:xfrm>
            <a:off x="6261063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new" panose="02000503000000000000" pitchFamily="2" charset="0"/>
              </a:rPr>
              <a:t>sixteen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7C0B8A-855A-C1B8-8551-7E85F242EF99}"/>
              </a:ext>
            </a:extLst>
          </p:cNvPr>
          <p:cNvSpPr txBox="1"/>
          <p:nvPr/>
        </p:nvSpPr>
        <p:spPr>
          <a:xfrm>
            <a:off x="10871882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7DD1D-934B-0141-3E83-1953DB025E01}"/>
              </a:ext>
            </a:extLst>
          </p:cNvPr>
          <p:cNvSpPr txBox="1"/>
          <p:nvPr/>
        </p:nvSpPr>
        <p:spPr>
          <a:xfrm>
            <a:off x="3954444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6E27C8-93BF-1594-E9E9-D06F5D5F074C}"/>
              </a:ext>
            </a:extLst>
          </p:cNvPr>
          <p:cNvSpPr txBox="1"/>
          <p:nvPr/>
        </p:nvSpPr>
        <p:spPr>
          <a:xfrm>
            <a:off x="5102263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901AE-4916-E50C-62CD-176474BC272D}"/>
              </a:ext>
            </a:extLst>
          </p:cNvPr>
          <p:cNvSpPr txBox="1"/>
          <p:nvPr/>
        </p:nvSpPr>
        <p:spPr>
          <a:xfrm>
            <a:off x="7413588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78349-4215-3FE6-5D81-44DF0E91E634}"/>
              </a:ext>
            </a:extLst>
          </p:cNvPr>
          <p:cNvSpPr txBox="1"/>
          <p:nvPr/>
        </p:nvSpPr>
        <p:spPr>
          <a:xfrm>
            <a:off x="8599506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183B27-A712-D206-7479-0ECB6C9C51F5}"/>
              </a:ext>
            </a:extLst>
          </p:cNvPr>
          <p:cNvSpPr txBox="1"/>
          <p:nvPr/>
        </p:nvSpPr>
        <p:spPr>
          <a:xfrm>
            <a:off x="9738407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new" panose="02000503000000000000" pitchFamily="2" charset="0"/>
              </a:rPr>
              <a:t>nineteen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F6804A-CEBC-5739-7406-02F75E553985}"/>
              </a:ext>
            </a:extLst>
          </p:cNvPr>
          <p:cNvSpPr txBox="1"/>
          <p:nvPr/>
        </p:nvSpPr>
        <p:spPr>
          <a:xfrm>
            <a:off x="491443" y="2894050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Eyfs Frenchandnumber" panose="02000503000000000000" pitchFamily="2" charset="0"/>
              </a:rPr>
              <a:t>11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2A642-4819-44D3-A7E2-256D0E1299EB}"/>
              </a:ext>
            </a:extLst>
          </p:cNvPr>
          <p:cNvSpPr txBox="1">
            <a:spLocks/>
          </p:cNvSpPr>
          <p:nvPr/>
        </p:nvSpPr>
        <p:spPr>
          <a:xfrm>
            <a:off x="131883" y="5051023"/>
            <a:ext cx="11568673" cy="511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Some of the numbers are written as digits and some are written as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B9493-44A2-C70D-B3F3-B7D02F88F49A}"/>
              </a:ext>
            </a:extLst>
          </p:cNvPr>
          <p:cNvSpPr txBox="1"/>
          <p:nvPr/>
        </p:nvSpPr>
        <p:spPr>
          <a:xfrm>
            <a:off x="131884" y="933177"/>
            <a:ext cx="9144000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What do you notice about the number line?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8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EB2F6-F455-4D58-89FD-78BFC7CED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DE3D72-E13B-489B-A351-10200B94346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c7a0828-c5e4-45f8-a074-18a8fdc88ec6"/>
    <ds:schemaRef ds:uri="http://purl.org/dc/terms/"/>
    <ds:schemaRef ds:uri="86144f90-c7b6-48d0-aae5-f5e9e48cc3df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9BC7EB-D17E-4C54-A614-B01518DF86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Widescreen</PresentationFormat>
  <Paragraphs>318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Century Gothic</vt:lpstr>
      <vt:lpstr>Arial</vt:lpstr>
      <vt:lpstr>Calibri Light</vt:lpstr>
      <vt:lpstr>Poppins Medium</vt:lpstr>
      <vt:lpstr>Poppins</vt:lpstr>
      <vt:lpstr>Eyfsnew</vt:lpstr>
      <vt:lpstr>Times New Roman</vt:lpstr>
      <vt:lpstr>Eyfs Frenchandnumber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Year-2-Numbers-to-20-TPP</dc:title>
  <dc:creator>Lewis Clegg</dc:creator>
  <cp:lastModifiedBy>Marj Easton</cp:lastModifiedBy>
  <cp:revision>7</cp:revision>
  <dcterms:created xsi:type="dcterms:W3CDTF">2023-06-07T10:51:42Z</dcterms:created>
  <dcterms:modified xsi:type="dcterms:W3CDTF">2023-08-15T14:02:26Z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