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4"/>
  </p:sldMasterIdLst>
  <p:notesMasterIdLst>
    <p:notesMasterId r:id="rId6"/>
  </p:notesMasterIdLst>
  <p:sldIdLst>
    <p:sldId id="445" r:id="rId5"/>
  </p:sldIdLst>
  <p:sldSz cx="6858000" cy="9906000" type="A4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02">
          <p15:clr>
            <a:srgbClr val="A4A3A4"/>
          </p15:clr>
        </p15:guide>
        <p15:guide id="2" pos="196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CC0000"/>
    <a:srgbClr val="663300"/>
    <a:srgbClr val="FF0000"/>
    <a:srgbClr val="FF9933"/>
    <a:srgbClr val="F6C09C"/>
    <a:srgbClr val="6699FF"/>
    <a:srgbClr val="4AD66B"/>
    <a:srgbClr val="99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38D212-0C84-4738-89CC-6FDB07E136FF}" v="3" dt="2020-05-05T09:27:40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59" autoAdjust="0"/>
    <p:restoredTop sz="93135" autoAdjust="0"/>
  </p:normalViewPr>
  <p:slideViewPr>
    <p:cSldViewPr snapToGrid="0">
      <p:cViewPr>
        <p:scale>
          <a:sx n="70" d="100"/>
          <a:sy n="70" d="100"/>
        </p:scale>
        <p:origin x="1722" y="-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602"/>
        <p:guide pos="196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C2D35421-A9DD-4CB6-93C0-215F62272176}"/>
    <pc:docChg chg="delSld modSld">
      <pc:chgData name="Sue Chattoe" userId="741ab44a-d9c5-47bd-b16d-18b656618870" providerId="ADAL" clId="{C2D35421-A9DD-4CB6-93C0-215F62272176}" dt="2020-05-05T09:28:59.325" v="349" actId="14100"/>
      <pc:docMkLst>
        <pc:docMk/>
      </pc:docMkLst>
      <pc:sldChg chg="del">
        <pc:chgData name="Sue Chattoe" userId="741ab44a-d9c5-47bd-b16d-18b656618870" providerId="ADAL" clId="{C2D35421-A9DD-4CB6-93C0-215F62272176}" dt="2020-05-05T09:28:35.944" v="234" actId="47"/>
        <pc:sldMkLst>
          <pc:docMk/>
          <pc:sldMk cId="970765943" sldId="444"/>
        </pc:sldMkLst>
      </pc:sldChg>
      <pc:sldChg chg="addSp modSp mod">
        <pc:chgData name="Sue Chattoe" userId="741ab44a-d9c5-47bd-b16d-18b656618870" providerId="ADAL" clId="{C2D35421-A9DD-4CB6-93C0-215F62272176}" dt="2020-05-05T09:28:59.325" v="349" actId="14100"/>
        <pc:sldMkLst>
          <pc:docMk/>
          <pc:sldMk cId="1909582324" sldId="445"/>
        </pc:sldMkLst>
        <pc:spChg chg="add mod">
          <ac:chgData name="Sue Chattoe" userId="741ab44a-d9c5-47bd-b16d-18b656618870" providerId="ADAL" clId="{C2D35421-A9DD-4CB6-93C0-215F62272176}" dt="2020-05-05T09:28:59.325" v="349" actId="14100"/>
          <ac:spMkLst>
            <pc:docMk/>
            <pc:sldMk cId="1909582324" sldId="445"/>
            <ac:spMk id="3" creationId="{AA3B26B7-A0AC-4759-A9B5-4916CF2D41F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85988" y="733425"/>
            <a:ext cx="2503487" cy="361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7388" y="4589463"/>
            <a:ext cx="5500687" cy="434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813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894138" y="0"/>
            <a:ext cx="29813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77338"/>
            <a:ext cx="29813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94138" y="9177338"/>
            <a:ext cx="29813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B1126AB6-65DA-4714-8908-F65D49C2AB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58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1BCC-A55B-4BA3-8BFF-717230A81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5D27B-1BDE-408C-A027-EF271ACCD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ED890-DA5D-4D0C-B722-90C1C5230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61C3C-9D85-470F-B722-A696E3E6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B7238-AAED-4841-80EC-9D0929615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FD23C-0BDA-440E-9608-B55C517BAD7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199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A9CFF-0886-4FEB-8592-FEB1BB902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3E195-C6FC-4CAA-85D5-C84B44AB2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D57A7-84D0-4F62-B839-150D5784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4F999-ADE9-438E-BA11-F14B4151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F439A-91ED-4CE6-BE70-5A33299E3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BDC3-1993-4B50-8EE4-3CD2F85A8CF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539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459572-F6AF-45E6-B3A9-2CD02BE37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4F683-8A5E-4EB4-8013-EC2002991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22309-D431-434C-809C-D1833FA7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305D2-EA2A-4688-BFE4-AF62731A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5B5A2-3658-43F3-A651-1CFDFD05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53D68-E48D-43F7-8A1C-B5D5B937E2C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9238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348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0DBF-E134-48E2-A229-784D23ACE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26F7A-6E59-4E3B-95C2-3DA95D934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67923-4749-490E-9BD1-2D747075E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692EF-05D3-41E5-8DC4-24D62D11F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49618-D304-4499-A797-282E0CEE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F9EE9-B021-452C-A881-1863CF2FD9D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007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ED13-6BE4-4FAA-9B42-C7DDEE1DD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E4DE7-4374-4875-9D90-C1F87CC42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88053-7BB5-4DAB-B52A-3FFDE609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E8368-7417-45A5-949B-7307AB4DA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A186-CA89-4267-B7BA-CA5691FE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7CB5C-B6F9-42DA-902C-E1AC066AD4A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38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A483-1F26-4444-81B2-867440F2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5F336-F805-4D40-A09E-DE7F8F9C7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BAAF7-8AED-4752-97F7-A4A86DC22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54727-B4ED-48D1-B0DD-ADA364A21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F2BF0-C869-4DD3-8BDA-73318BFE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B0329-44C9-4F8C-B29A-1E158D72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63D39-091E-4C77-8A48-17175E9AF35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713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0CDF5-2F9F-40DC-90B6-1A50F4C0A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EA834-710B-4123-8886-A25EFFD8D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04B8D-6E85-41E1-B45F-8C3C850FA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F71C3F-E4C0-4744-9B49-A10100E24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ACF7A4-5B66-4E71-8C8C-BC74C44674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DCA30C-832B-4A12-AA20-3A3853862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1C072E-5836-4D57-AF3F-1FD8E959C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E088D4-E3B4-4ED2-9898-58DB0DC5A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6E85B5-59FB-4061-A341-F62F03F42FF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343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F2D1-7888-4FA5-BBD5-B7F6180E5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8CE0C-D080-42AC-8021-73C4ABB1C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1B603A-D14D-45F4-9A7A-A5FF87EEB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497DF-1F29-4E3D-B2DA-7D872546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2E718-AF74-4D0E-A670-BBD1B0892FC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83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2A7173-FBB9-427E-A1B6-AC30738DA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435201-C3CF-4813-A3F0-741798954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193F6-E6F9-4A0A-B570-F4F67D310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A8D0B-2673-4402-B07B-FE21275F3A0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542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FFF24-6F59-4153-9981-A7217051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A0864-1094-4A7C-9BB6-29C75CD25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FFD2B-5696-4204-BCB9-EC84173A1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9C974-0A78-4C20-8181-3EEC510C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F5ACB-9F4E-4E09-AD69-C6E6D000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8D25A-DE68-4024-81C5-B00F81E9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2E8B3-1862-412B-B7E0-B3C6FC10CAC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340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2A0B1-0461-43D4-8961-93B962EB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007C13-B3E9-4729-B17F-6CAC0CBE5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CFAA3-C6B7-4699-9F7A-0D04E5D54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AAAA7-DB27-422B-AFA6-B6A47A644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9AD2D-E412-4D69-AE84-275FA6E4A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FD2F7-2A25-49E5-A34B-B9848120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2BA9E-578B-444B-8127-17AFE8D6AC4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636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F9686E-87D5-4A96-8EE0-6C9A54D6B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15984-69F9-4848-9BD2-8B081BB48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36554-C102-47FF-9A4B-688A0EDE03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A46A4-9759-4863-B007-C1590BFBB0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DB99B-F7BC-4A18-9728-914C5441E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0FCA19-7C55-4CB0-AC1F-A20885A4406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452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E29B27C4-C26B-4A0D-8450-77EF046FA962}"/>
              </a:ext>
            </a:extLst>
          </p:cNvPr>
          <p:cNvGraphicFramePr>
            <a:graphicFrameLocks noGrp="1"/>
          </p:cNvGraphicFramePr>
          <p:nvPr/>
        </p:nvGraphicFramePr>
        <p:xfrm>
          <a:off x="146304" y="0"/>
          <a:ext cx="6565392" cy="93571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5392">
                  <a:extLst>
                    <a:ext uri="{9D8B030D-6E8A-4147-A177-3AD203B41FA5}">
                      <a16:colId xmlns:a16="http://schemas.microsoft.com/office/drawing/2014/main" val="2245041639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Environmental Speech</a:t>
                      </a:r>
                      <a:endParaRPr lang="en-GB" sz="1600" b="1" u="sng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0559203"/>
                  </a:ext>
                </a:extLst>
              </a:tr>
              <a:tr h="712800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Your task is to write a powerful speech about the environment.</a:t>
                      </a:r>
                    </a:p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Choose an aspect of the environment you would like to write about, for example:</a:t>
                      </a: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Research facts about the topic.</a:t>
                      </a:r>
                    </a:p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Introduce your topic in the opening paragraph and state your reason for writing. Ask rhetorical questions to grab your reader’s attention.</a:t>
                      </a:r>
                    </a:p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Start a new paragraph for each point made. Support each point with facts, quotes or statistics. </a:t>
                      </a:r>
                    </a:p>
                    <a:p>
                      <a:r>
                        <a:rPr lang="en-GB" sz="1200" b="1">
                          <a:latin typeface="Century Gothic" panose="020B0502020202020204" pitchFamily="34" charset="0"/>
                        </a:rPr>
                        <a:t>Use emotive 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language and personal opinion throughout. Repetition of your main points will ensure your message is understood.</a:t>
                      </a:r>
                    </a:p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Your conclusion should summarise your main points and leave your audience with a final thought to consider. </a:t>
                      </a: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7094970"/>
                  </a:ext>
                </a:extLst>
              </a:tr>
              <a:tr h="1761186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Tick the features that you have included.</a:t>
                      </a: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85395068"/>
                  </a:ext>
                </a:extLst>
              </a:tr>
            </a:tbl>
          </a:graphicData>
        </a:graphic>
      </p:graphicFrame>
      <p:grpSp>
        <p:nvGrpSpPr>
          <p:cNvPr id="45" name="Group 44">
            <a:extLst>
              <a:ext uri="{FF2B5EF4-FFF2-40B4-BE49-F238E27FC236}">
                <a16:creationId xmlns:a16="http://schemas.microsoft.com/office/drawing/2014/main" id="{51D9C7C6-99DF-450A-B5E3-978AF8642CB8}"/>
              </a:ext>
            </a:extLst>
          </p:cNvPr>
          <p:cNvGrpSpPr/>
          <p:nvPr/>
        </p:nvGrpSpPr>
        <p:grpSpPr>
          <a:xfrm>
            <a:off x="-59506" y="9245715"/>
            <a:ext cx="7443229" cy="689608"/>
            <a:chOff x="-59506" y="9245715"/>
            <a:chExt cx="7443229" cy="689608"/>
          </a:xfrm>
        </p:grpSpPr>
        <p:pic>
          <p:nvPicPr>
            <p:cNvPr id="46" name="Picture 45" descr="A picture containing food, shirt&#10;&#10;Description automatically generated">
              <a:extLst>
                <a:ext uri="{FF2B5EF4-FFF2-40B4-BE49-F238E27FC236}">
                  <a16:creationId xmlns:a16="http://schemas.microsoft.com/office/drawing/2014/main" id="{AFF23852-A65C-49E4-A391-DDC73F8BF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17" y="9245715"/>
              <a:ext cx="1140483" cy="689608"/>
            </a:xfrm>
            <a:prstGeom prst="rect">
              <a:avLst/>
            </a:prstGeom>
          </p:spPr>
        </p:pic>
        <p:sp>
          <p:nvSpPr>
            <p:cNvPr id="48" name="Rectangle 5">
              <a:extLst>
                <a:ext uri="{FF2B5EF4-FFF2-40B4-BE49-F238E27FC236}">
                  <a16:creationId xmlns:a16="http://schemas.microsoft.com/office/drawing/2014/main" id="{A9162D15-E066-4CE9-B819-FA55DEB453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9506" y="9701218"/>
              <a:ext cx="1495876" cy="183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5000" rIns="90000" bIns="45000">
              <a:spAutoFit/>
            </a:bodyPr>
            <a:lstStyle>
              <a:lvl1pPr>
                <a:lnSpc>
                  <a:spcPct val="83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1pPr>
              <a:lvl2pPr>
                <a:lnSpc>
                  <a:spcPct val="83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2pPr>
              <a:lvl3pPr>
                <a:lnSpc>
                  <a:spcPct val="83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3pPr>
              <a:lvl4pPr>
                <a:lnSpc>
                  <a:spcPct val="83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4pPr>
              <a:lvl5pPr>
                <a:lnSpc>
                  <a:spcPct val="83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9pPr>
            </a:lstStyle>
            <a:p>
              <a:pPr eaLnBrk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en-GB" altLang="en-US" sz="600" b="1" dirty="0">
                  <a:solidFill>
                    <a:srgbClr val="706F6F"/>
                  </a:solidFill>
                  <a:latin typeface="Century Gothic" panose="020B0502020202020204" pitchFamily="34" charset="0"/>
                </a:rPr>
                <a:t>© Classroom Secrets Limited 2020</a:t>
              </a:r>
              <a:endParaRPr lang="en-GB" altLang="en-US" sz="500" b="1" dirty="0">
                <a:solidFill>
                  <a:srgbClr val="706F6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9" name="Rectangle 1">
              <a:extLst>
                <a:ext uri="{FF2B5EF4-FFF2-40B4-BE49-F238E27FC236}">
                  <a16:creationId xmlns:a16="http://schemas.microsoft.com/office/drawing/2014/main" id="{AC04476F-FCED-4994-8C3F-2C26B9EA5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723" y="9381344"/>
              <a:ext cx="6858000" cy="4986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>
              <a:spAutoFit/>
            </a:bodyPr>
            <a:lstStyle>
              <a:lvl1pPr>
                <a:lnSpc>
                  <a:spcPct val="83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1pPr>
              <a:lvl2pPr>
                <a:lnSpc>
                  <a:spcPct val="83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2pPr>
              <a:lvl3pPr>
                <a:lnSpc>
                  <a:spcPct val="83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3pPr>
              <a:lvl4pPr>
                <a:lnSpc>
                  <a:spcPct val="83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4pPr>
              <a:lvl5pPr>
                <a:lnSpc>
                  <a:spcPct val="83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9pPr>
            </a:lstStyle>
            <a:p>
              <a:pPr algn="ctr" defTabSz="457181">
                <a:lnSpc>
                  <a:spcPct val="100000"/>
                </a:lnSpc>
                <a:spcAft>
                  <a:spcPct val="0"/>
                </a:spcAft>
                <a:buClrTx/>
                <a:tabLst>
                  <a:tab pos="0" algn="l"/>
                  <a:tab pos="447656" algn="l"/>
                  <a:tab pos="896900" algn="l"/>
                  <a:tab pos="1346143" algn="l"/>
                  <a:tab pos="1795388" algn="l"/>
                  <a:tab pos="2244631" algn="l"/>
                  <a:tab pos="2693875" algn="l"/>
                  <a:tab pos="3143118" algn="l"/>
                  <a:tab pos="3592363" algn="l"/>
                  <a:tab pos="4041606" algn="l"/>
                  <a:tab pos="4490850" algn="l"/>
                  <a:tab pos="4940093" algn="l"/>
                  <a:tab pos="5389337" algn="l"/>
                  <a:tab pos="5838581" algn="l"/>
                  <a:tab pos="6287824" algn="l"/>
                  <a:tab pos="6737068" algn="l"/>
                  <a:tab pos="7186312" algn="l"/>
                  <a:tab pos="7635555" algn="l"/>
                  <a:tab pos="8084799" algn="l"/>
                  <a:tab pos="8534042" algn="l"/>
                  <a:tab pos="8983287" algn="l"/>
                </a:tabLst>
              </a:pPr>
              <a:r>
                <a:rPr lang="en-GB" altLang="en-US" sz="1100" b="1" dirty="0">
                  <a:solidFill>
                    <a:srgbClr val="706F6F"/>
                  </a:solidFill>
                  <a:latin typeface="Century Gothic" panose="020B0502020202020204" pitchFamily="34" charset="0"/>
                </a:rPr>
                <a:t>Visit</a:t>
              </a:r>
              <a:r>
                <a:rPr lang="en-GB" altLang="en-US" sz="1400" b="1" dirty="0">
                  <a:latin typeface="Century Gothic" panose="020B0502020202020204" pitchFamily="34" charset="0"/>
                </a:rPr>
                <a:t> </a:t>
              </a:r>
              <a:r>
                <a:rPr lang="en-GB" altLang="en-US" sz="1400" b="1" dirty="0">
                  <a:solidFill>
                    <a:srgbClr val="1D619C"/>
                  </a:solidFill>
                  <a:latin typeface="Century Gothic" panose="020B0502020202020204" pitchFamily="34" charset="0"/>
                </a:rPr>
                <a:t>kids.classroomsecrets.co.uk </a:t>
              </a:r>
              <a:r>
                <a:rPr lang="en-GB" altLang="en-US" sz="1100" b="1" dirty="0">
                  <a:solidFill>
                    <a:srgbClr val="706F6F"/>
                  </a:solidFill>
                  <a:latin typeface="Century Gothic" panose="020B0502020202020204" pitchFamily="34" charset="0"/>
                </a:rPr>
                <a:t>for online games to support learning.</a:t>
              </a:r>
            </a:p>
            <a:p>
              <a:pPr algn="ctr" defTabSz="457181">
                <a:lnSpc>
                  <a:spcPct val="100000"/>
                </a:lnSpc>
                <a:spcAft>
                  <a:spcPct val="0"/>
                </a:spcAft>
                <a:buClrTx/>
                <a:tabLst>
                  <a:tab pos="0" algn="l"/>
                  <a:tab pos="447656" algn="l"/>
                  <a:tab pos="896900" algn="l"/>
                  <a:tab pos="1346143" algn="l"/>
                  <a:tab pos="1795388" algn="l"/>
                  <a:tab pos="2244631" algn="l"/>
                  <a:tab pos="2693875" algn="l"/>
                  <a:tab pos="3143118" algn="l"/>
                  <a:tab pos="3592363" algn="l"/>
                  <a:tab pos="4041606" algn="l"/>
                  <a:tab pos="4490850" algn="l"/>
                  <a:tab pos="4940093" algn="l"/>
                  <a:tab pos="5389337" algn="l"/>
                  <a:tab pos="5838581" algn="l"/>
                  <a:tab pos="6287824" algn="l"/>
                  <a:tab pos="6737068" algn="l"/>
                  <a:tab pos="7186312" algn="l"/>
                  <a:tab pos="7635555" algn="l"/>
                  <a:tab pos="8084799" algn="l"/>
                  <a:tab pos="8534042" algn="l"/>
                  <a:tab pos="8983287" algn="l"/>
                </a:tabLst>
              </a:pPr>
              <a:endParaRPr lang="en-GB" altLang="en-US" sz="200" b="1" dirty="0">
                <a:solidFill>
                  <a:srgbClr val="F76756"/>
                </a:solidFill>
                <a:latin typeface="Century Gothic" panose="020B0502020202020204" pitchFamily="34" charset="0"/>
              </a:endParaRPr>
            </a:p>
            <a:p>
              <a:pPr algn="ctr" defTabSz="457181">
                <a:lnSpc>
                  <a:spcPct val="100000"/>
                </a:lnSpc>
                <a:spcAft>
                  <a:spcPct val="0"/>
                </a:spcAft>
                <a:buClrTx/>
                <a:tabLst>
                  <a:tab pos="0" algn="l"/>
                  <a:tab pos="447656" algn="l"/>
                  <a:tab pos="896900" algn="l"/>
                  <a:tab pos="1346143" algn="l"/>
                  <a:tab pos="1795388" algn="l"/>
                  <a:tab pos="2244631" algn="l"/>
                  <a:tab pos="2693875" algn="l"/>
                  <a:tab pos="3143118" algn="l"/>
                  <a:tab pos="3592363" algn="l"/>
                  <a:tab pos="4041606" algn="l"/>
                  <a:tab pos="4490850" algn="l"/>
                  <a:tab pos="4940093" algn="l"/>
                  <a:tab pos="5389337" algn="l"/>
                  <a:tab pos="5838581" algn="l"/>
                  <a:tab pos="6287824" algn="l"/>
                  <a:tab pos="6737068" algn="l"/>
                  <a:tab pos="7186312" algn="l"/>
                  <a:tab pos="7635555" algn="l"/>
                  <a:tab pos="8084799" algn="l"/>
                  <a:tab pos="8534042" algn="l"/>
                  <a:tab pos="8983287" algn="l"/>
                </a:tabLst>
              </a:pPr>
              <a:r>
                <a:rPr lang="en-GB" altLang="en-US" sz="1000" b="1" dirty="0">
                  <a:solidFill>
                    <a:srgbClr val="F76756"/>
                  </a:solidFill>
                  <a:latin typeface="Century Gothic" panose="020B0502020202020204" pitchFamily="34" charset="0"/>
                </a:rPr>
                <a:t>Join our        Group: </a:t>
              </a:r>
              <a:r>
                <a:rPr lang="en-GB" altLang="en-US" sz="1000" b="1" dirty="0">
                  <a:solidFill>
                    <a:srgbClr val="00B2CE"/>
                  </a:solidFill>
                  <a:latin typeface="Century Gothic" panose="020B0502020202020204" pitchFamily="34" charset="0"/>
                </a:rPr>
                <a:t>Coronavirus Home Learning Support for Teachers and Parents</a:t>
              </a:r>
              <a:endParaRPr lang="en-GB" altLang="en-US" sz="900" b="1" dirty="0">
                <a:solidFill>
                  <a:srgbClr val="00B2CE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50" name="Picture 49" descr="A picture containing object, kit, drawing&#10;&#10;Description automatically generated">
              <a:extLst>
                <a:ext uri="{FF2B5EF4-FFF2-40B4-BE49-F238E27FC236}">
                  <a16:creationId xmlns:a16="http://schemas.microsoft.com/office/drawing/2014/main" id="{C7FAF47F-AD37-40BE-A36B-B49E783201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2548" y="9656909"/>
              <a:ext cx="199599" cy="199599"/>
            </a:xfrm>
            <a:prstGeom prst="rect">
              <a:avLst/>
            </a:prstGeom>
          </p:spPr>
        </p:pic>
      </p:grp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62185C6-CBE2-4AE5-B89D-71A18FB38EB6}"/>
              </a:ext>
            </a:extLst>
          </p:cNvPr>
          <p:cNvGraphicFramePr>
            <a:graphicFrameLocks noGrp="1"/>
          </p:cNvGraphicFramePr>
          <p:nvPr/>
        </p:nvGraphicFramePr>
        <p:xfrm>
          <a:off x="261000" y="986429"/>
          <a:ext cx="6336000" cy="3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3232068267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904720859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1470631338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66584099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171450" marR="0" lvl="0" indent="-17145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Deforestation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Climate change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Pollution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Habitat destruction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93876178"/>
                  </a:ext>
                </a:extLst>
              </a:tr>
            </a:tbl>
          </a:graphicData>
        </a:graphic>
      </p:graphicFrame>
      <p:graphicFrame>
        <p:nvGraphicFramePr>
          <p:cNvPr id="12" name="Table 2">
            <a:extLst>
              <a:ext uri="{FF2B5EF4-FFF2-40B4-BE49-F238E27FC236}">
                <a16:creationId xmlns:a16="http://schemas.microsoft.com/office/drawing/2014/main" id="{66527006-385D-4786-8D65-ED1225E7E052}"/>
              </a:ext>
            </a:extLst>
          </p:cNvPr>
          <p:cNvGraphicFramePr>
            <a:graphicFrameLocks noGrp="1"/>
          </p:cNvGraphicFramePr>
          <p:nvPr/>
        </p:nvGraphicFramePr>
        <p:xfrm>
          <a:off x="147335" y="7940479"/>
          <a:ext cx="6449665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4419">
                  <a:extLst>
                    <a:ext uri="{9D8B030D-6E8A-4147-A177-3AD203B41FA5}">
                      <a16:colId xmlns:a16="http://schemas.microsoft.com/office/drawing/2014/main" val="323206826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367281174"/>
                    </a:ext>
                  </a:extLst>
                </a:gridCol>
                <a:gridCol w="1155482">
                  <a:extLst>
                    <a:ext uri="{9D8B030D-6E8A-4147-A177-3AD203B41FA5}">
                      <a16:colId xmlns:a16="http://schemas.microsoft.com/office/drawing/2014/main" val="290472085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271490455"/>
                    </a:ext>
                  </a:extLst>
                </a:gridCol>
                <a:gridCol w="1155482">
                  <a:extLst>
                    <a:ext uri="{9D8B030D-6E8A-4147-A177-3AD203B41FA5}">
                      <a16:colId xmlns:a16="http://schemas.microsoft.com/office/drawing/2014/main" val="147063133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211856826"/>
                    </a:ext>
                  </a:extLst>
                </a:gridCol>
                <a:gridCol w="1155482">
                  <a:extLst>
                    <a:ext uri="{9D8B030D-6E8A-4147-A177-3AD203B41FA5}">
                      <a16:colId xmlns:a16="http://schemas.microsoft.com/office/drawing/2014/main" val="259601474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208055542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First person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Facts or statistics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Opinions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Repetition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9387617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947752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Rhetorical questions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Emotive language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Metaphors or similes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Quotes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066834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A3B26B7-A0AC-4759-A9B5-4916CF2D41FA}"/>
              </a:ext>
            </a:extLst>
          </p:cNvPr>
          <p:cNvSpPr txBox="1"/>
          <p:nvPr/>
        </p:nvSpPr>
        <p:spPr>
          <a:xfrm>
            <a:off x="243000" y="3138176"/>
            <a:ext cx="6372000" cy="435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582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8E0003-B7D0-4BB9-8D44-4DAE99A4506F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00BC35A-0A2D-4F81-BF2A-D90018A9EE1F}"/>
</file>

<file path=customXml/itemProps3.xml><?xml version="1.0" encoding="utf-8"?>
<ds:datastoreItem xmlns:ds="http://schemas.openxmlformats.org/officeDocument/2006/customXml" ds:itemID="{A51852C6-25D2-4D7A-A6F7-95D9DCF3C8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178</Words>
  <Application>Microsoft Office PowerPoint</Application>
  <PresentationFormat>A4 Paper (210x297 mm)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- Year 6 Environmental Speech - Worksheet</dc:title>
  <dc:creator>Claira</dc:creator>
  <cp:lastModifiedBy>Sue Chattoe</cp:lastModifiedBy>
  <cp:revision>25</cp:revision>
  <dcterms:modified xsi:type="dcterms:W3CDTF">2020-05-05T09:29:00Z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